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37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43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44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heme/themeOverride2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135" r:id="rId4"/>
  </p:sldMasterIdLst>
  <p:notesMasterIdLst>
    <p:notesMasterId r:id="rId54"/>
  </p:notesMasterIdLst>
  <p:sldIdLst>
    <p:sldId id="256" r:id="rId5"/>
    <p:sldId id="258" r:id="rId6"/>
    <p:sldId id="306" r:id="rId7"/>
    <p:sldId id="301" r:id="rId8"/>
    <p:sldId id="259" r:id="rId9"/>
    <p:sldId id="281" r:id="rId10"/>
    <p:sldId id="260" r:id="rId11"/>
    <p:sldId id="304" r:id="rId12"/>
    <p:sldId id="292" r:id="rId13"/>
    <p:sldId id="293" r:id="rId14"/>
    <p:sldId id="305" r:id="rId15"/>
    <p:sldId id="262" r:id="rId16"/>
    <p:sldId id="263" r:id="rId17"/>
    <p:sldId id="266" r:id="rId18"/>
    <p:sldId id="268" r:id="rId19"/>
    <p:sldId id="267" r:id="rId20"/>
    <p:sldId id="269" r:id="rId21"/>
    <p:sldId id="272" r:id="rId22"/>
    <p:sldId id="273" r:id="rId23"/>
    <p:sldId id="274" r:id="rId24"/>
    <p:sldId id="275" r:id="rId25"/>
    <p:sldId id="318" r:id="rId26"/>
    <p:sldId id="277" r:id="rId27"/>
    <p:sldId id="282" r:id="rId28"/>
    <p:sldId id="280" r:id="rId29"/>
    <p:sldId id="311" r:id="rId30"/>
    <p:sldId id="312" r:id="rId31"/>
    <p:sldId id="313" r:id="rId32"/>
    <p:sldId id="314" r:id="rId33"/>
    <p:sldId id="294" r:id="rId34"/>
    <p:sldId id="297" r:id="rId35"/>
    <p:sldId id="296" r:id="rId36"/>
    <p:sldId id="300" r:id="rId37"/>
    <p:sldId id="308" r:id="rId38"/>
    <p:sldId id="310" r:id="rId39"/>
    <p:sldId id="307" r:id="rId40"/>
    <p:sldId id="278" r:id="rId41"/>
    <p:sldId id="298" r:id="rId42"/>
    <p:sldId id="302" r:id="rId43"/>
    <p:sldId id="319" r:id="rId44"/>
    <p:sldId id="279" r:id="rId45"/>
    <p:sldId id="315" r:id="rId46"/>
    <p:sldId id="285" r:id="rId47"/>
    <p:sldId id="286" r:id="rId48"/>
    <p:sldId id="288" r:id="rId49"/>
    <p:sldId id="320" r:id="rId50"/>
    <p:sldId id="321" r:id="rId51"/>
    <p:sldId id="322" r:id="rId52"/>
    <p:sldId id="291" r:id="rId53"/>
  </p:sldIdLst>
  <p:sldSz cx="12192000" cy="6858000"/>
  <p:notesSz cx="6858000" cy="9144000"/>
  <p:defaultTextStyle>
    <a:defPPr>
      <a:defRPr lang="en-US"/>
    </a:defPPr>
    <a:lvl1pPr marL="0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5D64B2B-50DF-4219-92D8-612A7B0EB315}">
          <p14:sldIdLst>
            <p14:sldId id="256"/>
            <p14:sldId id="258"/>
            <p14:sldId id="306"/>
            <p14:sldId id="301"/>
            <p14:sldId id="259"/>
            <p14:sldId id="281"/>
            <p14:sldId id="260"/>
            <p14:sldId id="304"/>
            <p14:sldId id="292"/>
            <p14:sldId id="293"/>
            <p14:sldId id="305"/>
            <p14:sldId id="262"/>
            <p14:sldId id="263"/>
            <p14:sldId id="266"/>
            <p14:sldId id="268"/>
            <p14:sldId id="267"/>
            <p14:sldId id="269"/>
            <p14:sldId id="272"/>
            <p14:sldId id="273"/>
            <p14:sldId id="274"/>
            <p14:sldId id="275"/>
            <p14:sldId id="318"/>
            <p14:sldId id="277"/>
            <p14:sldId id="282"/>
            <p14:sldId id="280"/>
            <p14:sldId id="311"/>
            <p14:sldId id="312"/>
            <p14:sldId id="313"/>
            <p14:sldId id="314"/>
            <p14:sldId id="294"/>
            <p14:sldId id="297"/>
            <p14:sldId id="296"/>
            <p14:sldId id="300"/>
            <p14:sldId id="308"/>
            <p14:sldId id="310"/>
            <p14:sldId id="307"/>
            <p14:sldId id="278"/>
            <p14:sldId id="298"/>
            <p14:sldId id="302"/>
            <p14:sldId id="319"/>
            <p14:sldId id="279"/>
            <p14:sldId id="315"/>
            <p14:sldId id="285"/>
            <p14:sldId id="286"/>
            <p14:sldId id="288"/>
            <p14:sldId id="320"/>
            <p14:sldId id="321"/>
            <p14:sldId id="322"/>
            <p14:sldId id="2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zichkm1@outlook.com" initials="r" lastIdx="1" clrIdx="0">
    <p:extLst>
      <p:ext uri="{19B8F6BF-5375-455C-9EA6-DF929625EA0E}">
        <p15:presenceInfo xmlns:p15="http://schemas.microsoft.com/office/powerpoint/2012/main" userId="25cab5591b83e43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AD00"/>
    <a:srgbClr val="FFCC00"/>
    <a:srgbClr val="A48500"/>
    <a:srgbClr val="86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6F77D7-1763-4270-8216-11C1317148B5}" v="1" dt="2019-11-20T17:16:33.721"/>
    <p1510:client id="{60CAD96F-21F7-40A1-8512-DCCA948AC1ED}" v="125" dt="2019-11-21T00:59:44.2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7" autoAdjust="0"/>
    <p:restoredTop sz="94660"/>
  </p:normalViewPr>
  <p:slideViewPr>
    <p:cSldViewPr snapToGrid="0">
      <p:cViewPr varScale="1">
        <p:scale>
          <a:sx n="80" d="100"/>
          <a:sy n="80" d="100"/>
        </p:scale>
        <p:origin x="23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22B8A-189B-4A49-85D7-2B94A8EA8F26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B7BE5-4036-4BCC-BD0D-F360AE1E8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73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-Kevin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69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-Kevin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90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-Kevin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64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-Jason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94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-Jason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33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-Jason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17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-Jason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42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-Jason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86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-Jason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713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-Jason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3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-Jason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14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-Kevin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65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-Jason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081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-Jason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54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-Jason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138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-Jason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92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-Kyle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19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-Kyle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149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-Kevin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953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-Kevin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397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-Kevin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433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-KEVIN!!!!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08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-Kevin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917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-Kyle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279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-Kyle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994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-Kyle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862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-Kyle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564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-Gay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9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-Kyle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833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-Kyle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871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-Laura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694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-Laura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608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-Laura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41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-Kevin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099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-Laura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930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-Laura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815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-Laura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139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-Laura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067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-Laura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926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-Laura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785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-Laura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406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-Laura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617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-Everyone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40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-Kevin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09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-Kevin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33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-Kevin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08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-Kevin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88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-Kevin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B7BE5-4036-4BCC-BD0D-F360AE1E86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5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3" indent="0" algn="ctr">
              <a:buNone/>
              <a:defRPr sz="2000"/>
            </a:lvl2pPr>
            <a:lvl3pPr marL="914327" indent="0" algn="ctr">
              <a:buNone/>
              <a:defRPr sz="1800"/>
            </a:lvl3pPr>
            <a:lvl4pPr marL="1371490" indent="0" algn="ctr">
              <a:buNone/>
              <a:defRPr sz="1600"/>
            </a:lvl4pPr>
            <a:lvl5pPr marL="1828654" indent="0" algn="ctr">
              <a:buNone/>
              <a:defRPr sz="1600"/>
            </a:lvl5pPr>
            <a:lvl6pPr marL="2285818" indent="0" algn="ctr">
              <a:buNone/>
              <a:defRPr sz="1600"/>
            </a:lvl6pPr>
            <a:lvl7pPr marL="2742980" indent="0" algn="ctr">
              <a:buNone/>
              <a:defRPr sz="1600"/>
            </a:lvl7pPr>
            <a:lvl8pPr marL="3200144" indent="0" algn="ctr">
              <a:buNone/>
              <a:defRPr sz="1600"/>
            </a:lvl8pPr>
            <a:lvl9pPr marL="365730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34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3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3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163" indent="0">
              <a:buNone/>
              <a:defRPr sz="2800"/>
            </a:lvl2pPr>
            <a:lvl3pPr marL="914327" indent="0">
              <a:buNone/>
              <a:defRPr sz="2400"/>
            </a:lvl3pPr>
            <a:lvl4pPr marL="1371490" indent="0">
              <a:buNone/>
              <a:defRPr sz="2000"/>
            </a:lvl4pPr>
            <a:lvl5pPr marL="1828654" indent="0">
              <a:buNone/>
              <a:defRPr sz="2000"/>
            </a:lvl5pPr>
            <a:lvl6pPr marL="2285818" indent="0">
              <a:buNone/>
              <a:defRPr sz="2000"/>
            </a:lvl6pPr>
            <a:lvl7pPr marL="2742980" indent="0">
              <a:buNone/>
              <a:defRPr sz="2000"/>
            </a:lvl7pPr>
            <a:lvl8pPr marL="3200144" indent="0">
              <a:buNone/>
              <a:defRPr sz="2000"/>
            </a:lvl8pPr>
            <a:lvl9pPr marL="365730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163" indent="0">
              <a:buNone/>
              <a:defRPr sz="1400"/>
            </a:lvl2pPr>
            <a:lvl3pPr marL="914327" indent="0">
              <a:buNone/>
              <a:defRPr sz="1200"/>
            </a:lvl3pPr>
            <a:lvl4pPr marL="1371490" indent="0">
              <a:buNone/>
              <a:defRPr sz="1000"/>
            </a:lvl4pPr>
            <a:lvl5pPr marL="1828654" indent="0">
              <a:buNone/>
              <a:defRPr sz="1000"/>
            </a:lvl5pPr>
            <a:lvl6pPr marL="2285818" indent="0">
              <a:buNone/>
              <a:defRPr sz="1000"/>
            </a:lvl6pPr>
            <a:lvl7pPr marL="2742980" indent="0">
              <a:buNone/>
              <a:defRPr sz="1000"/>
            </a:lvl7pPr>
            <a:lvl8pPr marL="3200144" indent="0">
              <a:buNone/>
              <a:defRPr sz="1000"/>
            </a:lvl8pPr>
            <a:lvl9pPr marL="365730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4888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2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163" indent="0">
              <a:buNone/>
              <a:defRPr sz="1400"/>
            </a:lvl2pPr>
            <a:lvl3pPr marL="914327" indent="0">
              <a:buNone/>
              <a:defRPr sz="1200"/>
            </a:lvl3pPr>
            <a:lvl4pPr marL="1371490" indent="0">
              <a:buNone/>
              <a:defRPr sz="1000"/>
            </a:lvl4pPr>
            <a:lvl5pPr marL="1828654" indent="0">
              <a:buNone/>
              <a:defRPr sz="1000"/>
            </a:lvl5pPr>
            <a:lvl6pPr marL="2285818" indent="0">
              <a:buNone/>
              <a:defRPr sz="1000"/>
            </a:lvl6pPr>
            <a:lvl7pPr marL="2742980" indent="0">
              <a:buNone/>
              <a:defRPr sz="1000"/>
            </a:lvl7pPr>
            <a:lvl8pPr marL="3200144" indent="0">
              <a:buNone/>
              <a:defRPr sz="1000"/>
            </a:lvl8pPr>
            <a:lvl9pPr marL="365730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7250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1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6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163" indent="0">
              <a:buNone/>
              <a:defRPr sz="1400"/>
            </a:lvl2pPr>
            <a:lvl3pPr marL="914327" indent="0">
              <a:buNone/>
              <a:defRPr sz="1200"/>
            </a:lvl3pPr>
            <a:lvl4pPr marL="1371490" indent="0">
              <a:buNone/>
              <a:defRPr sz="1000"/>
            </a:lvl4pPr>
            <a:lvl5pPr marL="1828654" indent="0">
              <a:buNone/>
              <a:defRPr sz="1000"/>
            </a:lvl5pPr>
            <a:lvl6pPr marL="2285818" indent="0">
              <a:buNone/>
              <a:defRPr sz="1000"/>
            </a:lvl6pPr>
            <a:lvl7pPr marL="2742980" indent="0">
              <a:buNone/>
              <a:defRPr sz="1000"/>
            </a:lvl7pPr>
            <a:lvl8pPr marL="3200144" indent="0">
              <a:buNone/>
              <a:defRPr sz="1000"/>
            </a:lvl8pPr>
            <a:lvl9pPr marL="365730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163" indent="0">
              <a:buNone/>
              <a:defRPr sz="1400"/>
            </a:lvl2pPr>
            <a:lvl3pPr marL="914327" indent="0">
              <a:buNone/>
              <a:defRPr sz="1200"/>
            </a:lvl3pPr>
            <a:lvl4pPr marL="1371490" indent="0">
              <a:buNone/>
              <a:defRPr sz="1000"/>
            </a:lvl4pPr>
            <a:lvl5pPr marL="1828654" indent="0">
              <a:buNone/>
              <a:defRPr sz="1000"/>
            </a:lvl5pPr>
            <a:lvl6pPr marL="2285818" indent="0">
              <a:buNone/>
              <a:defRPr sz="1000"/>
            </a:lvl6pPr>
            <a:lvl7pPr marL="2742980" indent="0">
              <a:buNone/>
              <a:defRPr sz="1000"/>
            </a:lvl7pPr>
            <a:lvl8pPr marL="3200144" indent="0">
              <a:buNone/>
              <a:defRPr sz="1000"/>
            </a:lvl8pPr>
            <a:lvl9pPr marL="365730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7140466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7" y="2126943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163" indent="0">
              <a:buNone/>
              <a:defRPr sz="1400"/>
            </a:lvl2pPr>
            <a:lvl3pPr marL="914327" indent="0">
              <a:buNone/>
              <a:defRPr sz="1200"/>
            </a:lvl3pPr>
            <a:lvl4pPr marL="1371490" indent="0">
              <a:buNone/>
              <a:defRPr sz="1000"/>
            </a:lvl4pPr>
            <a:lvl5pPr marL="1828654" indent="0">
              <a:buNone/>
              <a:defRPr sz="1000"/>
            </a:lvl5pPr>
            <a:lvl6pPr marL="2285818" indent="0">
              <a:buNone/>
              <a:defRPr sz="1000"/>
            </a:lvl6pPr>
            <a:lvl7pPr marL="2742980" indent="0">
              <a:buNone/>
              <a:defRPr sz="1000"/>
            </a:lvl7pPr>
            <a:lvl8pPr marL="3200144" indent="0">
              <a:buNone/>
              <a:defRPr sz="1000"/>
            </a:lvl8pPr>
            <a:lvl9pPr marL="365730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2377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163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0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8" indent="0">
              <a:buNone/>
              <a:defRPr sz="1600" b="1"/>
            </a:lvl6pPr>
            <a:lvl7pPr marL="2742980" indent="0">
              <a:buNone/>
              <a:defRPr sz="1600" b="1"/>
            </a:lvl7pPr>
            <a:lvl8pPr marL="3200144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911625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63" indent="0">
              <a:buNone/>
              <a:defRPr sz="1200"/>
            </a:lvl2pPr>
            <a:lvl3pPr marL="914327" indent="0">
              <a:buNone/>
              <a:defRPr sz="1000"/>
            </a:lvl3pPr>
            <a:lvl4pPr marL="1371490" indent="0">
              <a:buNone/>
              <a:defRPr sz="900"/>
            </a:lvl4pPr>
            <a:lvl5pPr marL="1828654" indent="0">
              <a:buNone/>
              <a:defRPr sz="900"/>
            </a:lvl5pPr>
            <a:lvl6pPr marL="2285818" indent="0">
              <a:buNone/>
              <a:defRPr sz="900"/>
            </a:lvl6pPr>
            <a:lvl7pPr marL="2742980" indent="0">
              <a:buNone/>
              <a:defRPr sz="900"/>
            </a:lvl7pPr>
            <a:lvl8pPr marL="3200144" indent="0">
              <a:buNone/>
              <a:defRPr sz="900"/>
            </a:lvl8pPr>
            <a:lvl9pPr marL="365730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1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163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0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8" indent="0">
              <a:buNone/>
              <a:defRPr sz="1600" b="1"/>
            </a:lvl6pPr>
            <a:lvl7pPr marL="2742980" indent="0">
              <a:buNone/>
              <a:defRPr sz="1600" b="1"/>
            </a:lvl7pPr>
            <a:lvl8pPr marL="3200144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80" y="2911625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63" indent="0">
              <a:buNone/>
              <a:defRPr sz="1200"/>
            </a:lvl2pPr>
            <a:lvl3pPr marL="914327" indent="0">
              <a:buNone/>
              <a:defRPr sz="1000"/>
            </a:lvl3pPr>
            <a:lvl4pPr marL="1371490" indent="0">
              <a:buNone/>
              <a:defRPr sz="900"/>
            </a:lvl4pPr>
            <a:lvl5pPr marL="1828654" indent="0">
              <a:buNone/>
              <a:defRPr sz="900"/>
            </a:lvl5pPr>
            <a:lvl6pPr marL="2285818" indent="0">
              <a:buNone/>
              <a:defRPr sz="900"/>
            </a:lvl6pPr>
            <a:lvl7pPr marL="2742980" indent="0">
              <a:buNone/>
              <a:defRPr sz="900"/>
            </a:lvl7pPr>
            <a:lvl8pPr marL="3200144" indent="0">
              <a:buNone/>
              <a:defRPr sz="900"/>
            </a:lvl8pPr>
            <a:lvl9pPr marL="365730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300" y="2088321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163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0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8" indent="0">
              <a:buNone/>
              <a:defRPr sz="1600" b="1"/>
            </a:lvl6pPr>
            <a:lvl7pPr marL="2742980" indent="0">
              <a:buNone/>
              <a:defRPr sz="1600" b="1"/>
            </a:lvl7pPr>
            <a:lvl8pPr marL="3200144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8" y="2911625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63" indent="0">
              <a:buNone/>
              <a:defRPr sz="1200"/>
            </a:lvl2pPr>
            <a:lvl3pPr marL="914327" indent="0">
              <a:buNone/>
              <a:defRPr sz="1000"/>
            </a:lvl3pPr>
            <a:lvl4pPr marL="1371490" indent="0">
              <a:buNone/>
              <a:defRPr sz="900"/>
            </a:lvl4pPr>
            <a:lvl5pPr marL="1828654" indent="0">
              <a:buNone/>
              <a:defRPr sz="900"/>
            </a:lvl5pPr>
            <a:lvl6pPr marL="2285818" indent="0">
              <a:buNone/>
              <a:defRPr sz="900"/>
            </a:lvl6pPr>
            <a:lvl7pPr marL="2742980" indent="0">
              <a:buNone/>
              <a:defRPr sz="900"/>
            </a:lvl7pPr>
            <a:lvl8pPr marL="3200144" indent="0">
              <a:buNone/>
              <a:defRPr sz="900"/>
            </a:lvl8pPr>
            <a:lvl9pPr marL="365730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4265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7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163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0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8" indent="0">
              <a:buNone/>
              <a:defRPr sz="1600" b="1"/>
            </a:lvl6pPr>
            <a:lvl7pPr marL="2742980" indent="0">
              <a:buNone/>
              <a:defRPr sz="1600" b="1"/>
            </a:lvl7pPr>
            <a:lvl8pPr marL="3200144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63" indent="0">
              <a:buNone/>
              <a:defRPr sz="1600"/>
            </a:lvl2pPr>
            <a:lvl3pPr marL="914327" indent="0">
              <a:buNone/>
              <a:defRPr sz="1600"/>
            </a:lvl3pPr>
            <a:lvl4pPr marL="1371490" indent="0">
              <a:buNone/>
              <a:defRPr sz="1600"/>
            </a:lvl4pPr>
            <a:lvl5pPr marL="1828654" indent="0">
              <a:buNone/>
              <a:defRPr sz="1600"/>
            </a:lvl5pPr>
            <a:lvl6pPr marL="2285818" indent="0">
              <a:buNone/>
              <a:defRPr sz="1600"/>
            </a:lvl6pPr>
            <a:lvl7pPr marL="2742980" indent="0">
              <a:buNone/>
              <a:defRPr sz="1600"/>
            </a:lvl7pPr>
            <a:lvl8pPr marL="3200144" indent="0">
              <a:buNone/>
              <a:defRPr sz="1600"/>
            </a:lvl8pPr>
            <a:lvl9pPr marL="3657308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7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63" indent="0">
              <a:buNone/>
              <a:defRPr sz="1200"/>
            </a:lvl2pPr>
            <a:lvl3pPr marL="914327" indent="0">
              <a:buNone/>
              <a:defRPr sz="1000"/>
            </a:lvl3pPr>
            <a:lvl4pPr marL="1371490" indent="0">
              <a:buNone/>
              <a:defRPr sz="900"/>
            </a:lvl4pPr>
            <a:lvl5pPr marL="1828654" indent="0">
              <a:buNone/>
              <a:defRPr sz="900"/>
            </a:lvl5pPr>
            <a:lvl6pPr marL="2285818" indent="0">
              <a:buNone/>
              <a:defRPr sz="900"/>
            </a:lvl6pPr>
            <a:lvl7pPr marL="2742980" indent="0">
              <a:buNone/>
              <a:defRPr sz="900"/>
            </a:lvl7pPr>
            <a:lvl8pPr marL="3200144" indent="0">
              <a:buNone/>
              <a:defRPr sz="900"/>
            </a:lvl8pPr>
            <a:lvl9pPr marL="365730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3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163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0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8" indent="0">
              <a:buNone/>
              <a:defRPr sz="1600" b="1"/>
            </a:lvl6pPr>
            <a:lvl7pPr marL="2742980" indent="0">
              <a:buNone/>
              <a:defRPr sz="1600" b="1"/>
            </a:lvl7pPr>
            <a:lvl8pPr marL="3200144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8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63" indent="0">
              <a:buNone/>
              <a:defRPr sz="1600"/>
            </a:lvl2pPr>
            <a:lvl3pPr marL="914327" indent="0">
              <a:buNone/>
              <a:defRPr sz="1600"/>
            </a:lvl3pPr>
            <a:lvl4pPr marL="1371490" indent="0">
              <a:buNone/>
              <a:defRPr sz="1600"/>
            </a:lvl4pPr>
            <a:lvl5pPr marL="1828654" indent="0">
              <a:buNone/>
              <a:defRPr sz="1600"/>
            </a:lvl5pPr>
            <a:lvl6pPr marL="2285818" indent="0">
              <a:buNone/>
              <a:defRPr sz="1600"/>
            </a:lvl6pPr>
            <a:lvl7pPr marL="2742980" indent="0">
              <a:buNone/>
              <a:defRPr sz="1600"/>
            </a:lvl7pPr>
            <a:lvl8pPr marL="3200144" indent="0">
              <a:buNone/>
              <a:defRPr sz="1600"/>
            </a:lvl8pPr>
            <a:lvl9pPr marL="3657308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50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63" indent="0">
              <a:buNone/>
              <a:defRPr sz="1200"/>
            </a:lvl2pPr>
            <a:lvl3pPr marL="914327" indent="0">
              <a:buNone/>
              <a:defRPr sz="1000"/>
            </a:lvl3pPr>
            <a:lvl4pPr marL="1371490" indent="0">
              <a:buNone/>
              <a:defRPr sz="900"/>
            </a:lvl4pPr>
            <a:lvl5pPr marL="1828654" indent="0">
              <a:buNone/>
              <a:defRPr sz="900"/>
            </a:lvl5pPr>
            <a:lvl6pPr marL="2285818" indent="0">
              <a:buNone/>
              <a:defRPr sz="900"/>
            </a:lvl6pPr>
            <a:lvl7pPr marL="2742980" indent="0">
              <a:buNone/>
              <a:defRPr sz="900"/>
            </a:lvl7pPr>
            <a:lvl8pPr marL="3200144" indent="0">
              <a:buNone/>
              <a:defRPr sz="900"/>
            </a:lvl8pPr>
            <a:lvl9pPr marL="365730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163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0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8" indent="0">
              <a:buNone/>
              <a:defRPr sz="1600" b="1"/>
            </a:lvl6pPr>
            <a:lvl7pPr marL="2742980" indent="0">
              <a:buNone/>
              <a:defRPr sz="1600" b="1"/>
            </a:lvl7pPr>
            <a:lvl8pPr marL="3200144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4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63" indent="0">
              <a:buNone/>
              <a:defRPr sz="1600"/>
            </a:lvl2pPr>
            <a:lvl3pPr marL="914327" indent="0">
              <a:buNone/>
              <a:defRPr sz="1600"/>
            </a:lvl3pPr>
            <a:lvl4pPr marL="1371490" indent="0">
              <a:buNone/>
              <a:defRPr sz="1600"/>
            </a:lvl4pPr>
            <a:lvl5pPr marL="1828654" indent="0">
              <a:buNone/>
              <a:defRPr sz="1600"/>
            </a:lvl5pPr>
            <a:lvl6pPr marL="2285818" indent="0">
              <a:buNone/>
              <a:defRPr sz="1600"/>
            </a:lvl6pPr>
            <a:lvl7pPr marL="2742980" indent="0">
              <a:buNone/>
              <a:defRPr sz="1600"/>
            </a:lvl7pPr>
            <a:lvl8pPr marL="3200144" indent="0">
              <a:buNone/>
              <a:defRPr sz="1600"/>
            </a:lvl8pPr>
            <a:lvl9pPr marL="3657308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2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63" indent="0">
              <a:buNone/>
              <a:defRPr sz="1200"/>
            </a:lvl2pPr>
            <a:lvl3pPr marL="914327" indent="0">
              <a:buNone/>
              <a:defRPr sz="1000"/>
            </a:lvl3pPr>
            <a:lvl4pPr marL="1371490" indent="0">
              <a:buNone/>
              <a:defRPr sz="900"/>
            </a:lvl4pPr>
            <a:lvl5pPr marL="1828654" indent="0">
              <a:buNone/>
              <a:defRPr sz="900"/>
            </a:lvl5pPr>
            <a:lvl6pPr marL="2285818" indent="0">
              <a:buNone/>
              <a:defRPr sz="900"/>
            </a:lvl6pPr>
            <a:lvl7pPr marL="2742980" indent="0">
              <a:buNone/>
              <a:defRPr sz="900"/>
            </a:lvl7pPr>
            <a:lvl8pPr marL="3200144" indent="0">
              <a:buNone/>
              <a:defRPr sz="900"/>
            </a:lvl8pPr>
            <a:lvl9pPr marL="365730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4540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6152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609601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601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6358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4865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7"/>
            <a:ext cx="9733512" cy="2852737"/>
          </a:xfrm>
        </p:spPr>
        <p:txBody>
          <a:bodyPr anchor="b">
            <a:normAutofit/>
          </a:bodyPr>
          <a:lstStyle>
            <a:lvl1pPr>
              <a:defRPr sz="340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2135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21" y="2"/>
            <a:ext cx="10353761" cy="1326321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596" y="1326323"/>
            <a:ext cx="5106004" cy="3702881"/>
          </a:xfrm>
        </p:spPr>
        <p:txBody>
          <a:bodyPr/>
          <a:lstStyle>
            <a:lvl1pPr>
              <a:defRPr sz="28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6" y="1326322"/>
            <a:ext cx="5094154" cy="3702881"/>
          </a:xfrm>
        </p:spPr>
        <p:txBody>
          <a:bodyPr/>
          <a:lstStyle>
            <a:lvl1pPr>
              <a:defRPr sz="28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8393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21" y="-13855"/>
            <a:ext cx="10353761" cy="1325563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1422" y="1312466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800" b="1" baseline="0"/>
            </a:lvl1pPr>
            <a:lvl2pPr marL="457163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0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8" indent="0">
              <a:buNone/>
              <a:defRPr sz="1600" b="1"/>
            </a:lvl6pPr>
            <a:lvl7pPr marL="2742980" indent="0">
              <a:buNone/>
              <a:defRPr sz="1600" b="1"/>
            </a:lvl7pPr>
            <a:lvl8pPr marL="3200144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3411" y="2153004"/>
            <a:ext cx="5107208" cy="2878968"/>
          </a:xfrm>
        </p:spPr>
        <p:txBody>
          <a:bodyPr/>
          <a:lstStyle>
            <a:lvl1pPr>
              <a:defRPr sz="28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87101" y="1311708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800" b="1" baseline="0"/>
            </a:lvl1pPr>
            <a:lvl2pPr marL="457163" indent="0">
              <a:buNone/>
              <a:defRPr sz="2000" b="1"/>
            </a:lvl2pPr>
            <a:lvl3pPr marL="914327" indent="0">
              <a:buNone/>
              <a:defRPr sz="1800" b="1"/>
            </a:lvl3pPr>
            <a:lvl4pPr marL="1371490" indent="0">
              <a:buNone/>
              <a:defRPr sz="1600" b="1"/>
            </a:lvl4pPr>
            <a:lvl5pPr marL="1828654" indent="0">
              <a:buNone/>
              <a:defRPr sz="1600" b="1"/>
            </a:lvl5pPr>
            <a:lvl6pPr marL="2285818" indent="0">
              <a:buNone/>
              <a:defRPr sz="1600" b="1"/>
            </a:lvl6pPr>
            <a:lvl7pPr marL="2742980" indent="0">
              <a:buNone/>
              <a:defRPr sz="1600" b="1"/>
            </a:lvl7pPr>
            <a:lvl8pPr marL="3200144" indent="0">
              <a:buNone/>
              <a:defRPr sz="1600" b="1"/>
            </a:lvl8pPr>
            <a:lvl9pPr marL="365730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135620"/>
            <a:ext cx="5095357" cy="2878968"/>
          </a:xfrm>
        </p:spPr>
        <p:txBody>
          <a:bodyPr/>
          <a:lstStyle>
            <a:lvl1pPr>
              <a:defRPr sz="28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2339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1986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6991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2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63" indent="0">
              <a:buNone/>
              <a:defRPr sz="1400"/>
            </a:lvl2pPr>
            <a:lvl3pPr marL="914327" indent="0">
              <a:buNone/>
              <a:defRPr sz="1200"/>
            </a:lvl3pPr>
            <a:lvl4pPr marL="1371490" indent="0">
              <a:buNone/>
              <a:defRPr sz="1000"/>
            </a:lvl4pPr>
            <a:lvl5pPr marL="1828654" indent="0">
              <a:buNone/>
              <a:defRPr sz="1000"/>
            </a:lvl5pPr>
            <a:lvl6pPr marL="2285818" indent="0">
              <a:buNone/>
              <a:defRPr sz="1000"/>
            </a:lvl6pPr>
            <a:lvl7pPr marL="2742980" indent="0">
              <a:buNone/>
              <a:defRPr sz="1000"/>
            </a:lvl7pPr>
            <a:lvl8pPr marL="3200144" indent="0">
              <a:buNone/>
              <a:defRPr sz="1000"/>
            </a:lvl8pPr>
            <a:lvl9pPr marL="365730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8082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9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5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163" indent="0">
              <a:buNone/>
              <a:defRPr sz="2800"/>
            </a:lvl2pPr>
            <a:lvl3pPr marL="914327" indent="0">
              <a:buNone/>
              <a:defRPr sz="2400"/>
            </a:lvl3pPr>
            <a:lvl4pPr marL="1371490" indent="0">
              <a:buNone/>
              <a:defRPr sz="2000"/>
            </a:lvl4pPr>
            <a:lvl5pPr marL="1828654" indent="0">
              <a:buNone/>
              <a:defRPr sz="2000"/>
            </a:lvl5pPr>
            <a:lvl6pPr marL="2285818" indent="0">
              <a:buNone/>
              <a:defRPr sz="2000"/>
            </a:lvl6pPr>
            <a:lvl7pPr marL="2742980" indent="0">
              <a:buNone/>
              <a:defRPr sz="2000"/>
            </a:lvl7pPr>
            <a:lvl8pPr marL="3200144" indent="0">
              <a:buNone/>
              <a:defRPr sz="2000"/>
            </a:lvl8pPr>
            <a:lvl9pPr marL="365730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163" indent="0">
              <a:buNone/>
              <a:defRPr sz="1400"/>
            </a:lvl2pPr>
            <a:lvl3pPr marL="914327" indent="0">
              <a:buNone/>
              <a:defRPr sz="1200"/>
            </a:lvl3pPr>
            <a:lvl4pPr marL="1371490" indent="0">
              <a:buNone/>
              <a:defRPr sz="1000"/>
            </a:lvl4pPr>
            <a:lvl5pPr marL="1828654" indent="0">
              <a:buNone/>
              <a:defRPr sz="1000"/>
            </a:lvl5pPr>
            <a:lvl6pPr marL="2285818" indent="0">
              <a:buNone/>
              <a:defRPr sz="1000"/>
            </a:lvl6pPr>
            <a:lvl7pPr marL="2742980" indent="0">
              <a:buNone/>
              <a:defRPr sz="1000"/>
            </a:lvl7pPr>
            <a:lvl8pPr marL="3200144" indent="0">
              <a:buNone/>
              <a:defRPr sz="1000"/>
            </a:lvl8pPr>
            <a:lvl9pPr marL="365730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7681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6" y="2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3" y="1327580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11/21/2019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7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726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  <p:sldLayoutId id="2147484147" r:id="rId12"/>
    <p:sldLayoutId id="2147484148" r:id="rId13"/>
    <p:sldLayoutId id="2147484149" r:id="rId14"/>
    <p:sldLayoutId id="2147484150" r:id="rId15"/>
    <p:sldLayoutId id="2147484151" r:id="rId16"/>
    <p:sldLayoutId id="2147484152" r:id="rId17"/>
  </p:sldLayoutIdLst>
  <p:hf sldNum="0" hdr="0" ftr="0" dt="0"/>
  <p:txStyles>
    <p:titleStyle>
      <a:lvl1pPr algn="ctr" defTabSz="91432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582" indent="-228582" algn="l" defTabSz="914327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746" indent="-228582" algn="l" defTabSz="914327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2908" indent="-228582" algn="l" defTabSz="914327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072" indent="-228582" algn="l" defTabSz="914327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236" indent="-228582" algn="l" defTabSz="914327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399" indent="-228582" algn="l" defTabSz="914327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562" indent="-228582" algn="l" defTabSz="914327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8726" indent="-228582" algn="l" defTabSz="914327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5890" indent="-228582" algn="l" defTabSz="914327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3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7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8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80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4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8" algn="l" defTabSz="9143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4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7C5326-0E5D-4B78-9C7E-3AE5A8BF810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23494" y="3876101"/>
            <a:ext cx="4545008" cy="2735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F4219F-3FF4-4BA8-A2A8-266DF1940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432" y="1214676"/>
            <a:ext cx="10965141" cy="895244"/>
          </a:xfrm>
        </p:spPr>
        <p:txBody>
          <a:bodyPr>
            <a:normAutofit fontScale="90000"/>
          </a:bodyPr>
          <a:lstStyle/>
          <a:p>
            <a:r>
              <a:rPr lang="en-US" sz="490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Keur</a:t>
            </a:r>
            <a:r>
              <a:rPr lang="en-US" sz="49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-keg</a:t>
            </a:r>
            <a:r>
              <a:rPr lang="en-US" sz="4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4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Craft brewing system</a:t>
            </a:r>
            <a:endParaRPr lang="en-US" sz="40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834F0B-5503-4E06-994F-A5646AB140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777" y="508305"/>
            <a:ext cx="10965142" cy="398592"/>
          </a:xfrm>
        </p:spPr>
        <p:txBody>
          <a:bodyPr>
            <a:noAutofit/>
          </a:bodyPr>
          <a:lstStyle/>
          <a:p>
            <a:r>
              <a:rPr lang="en-US">
                <a:solidFill>
                  <a:schemeClr val="tx1">
                    <a:alpha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380A28-5D56-4C30-9566-6A64D8349C7E}"/>
              </a:ext>
            </a:extLst>
          </p:cNvPr>
          <p:cNvSpPr txBox="1"/>
          <p:nvPr/>
        </p:nvSpPr>
        <p:spPr>
          <a:xfrm>
            <a:off x="4436049" y="2208179"/>
            <a:ext cx="3319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Jason Carlisle EE</a:t>
            </a:r>
          </a:p>
          <a:p>
            <a:pPr algn="ctr"/>
            <a:r>
              <a:rPr lang="en-US" sz="24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Laura Hoshino EE</a:t>
            </a:r>
          </a:p>
          <a:p>
            <a:pPr algn="ctr"/>
            <a:r>
              <a:rPr lang="en-US" sz="24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Kyle </a:t>
            </a:r>
            <a:r>
              <a:rPr lang="en-US" sz="2400" b="1" err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Rits</a:t>
            </a:r>
            <a:r>
              <a:rPr lang="en-US" sz="24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CPE</a:t>
            </a:r>
          </a:p>
          <a:p>
            <a:pPr algn="ctr"/>
            <a:r>
              <a:rPr lang="en-US" sz="24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Kevin Ruzich EE</a:t>
            </a:r>
          </a:p>
        </p:txBody>
      </p:sp>
    </p:spTree>
    <p:extLst>
      <p:ext uri="{BB962C8B-B14F-4D97-AF65-F5344CB8AC3E}">
        <p14:creationId xmlns:p14="http://schemas.microsoft.com/office/powerpoint/2010/main" val="3093145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14120-9A7E-4EFD-9C1F-1D49DD3DF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632" y="148049"/>
            <a:ext cx="10353761" cy="960561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Proposed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857C2-45BE-4EB5-8372-AC2C81B05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08607"/>
            <a:ext cx="11267557" cy="5601347"/>
          </a:xfrm>
        </p:spPr>
        <p:txBody>
          <a:bodyPr>
            <a:normAutofit lnSpcReduction="10000"/>
          </a:bodyPr>
          <a:lstStyle/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Fresh water system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Fluid transfer system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Food quality components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Steeping system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Boiling system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Fermenting system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Electrical control cabinet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User interface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Frame for all components</a:t>
            </a:r>
          </a:p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0F0165-FDA3-4F72-8363-7722165DC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109" y="1291771"/>
            <a:ext cx="6179591" cy="528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89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in a room&#10;&#10;Description automatically generated">
            <a:extLst>
              <a:ext uri="{FF2B5EF4-FFF2-40B4-BE49-F238E27FC236}">
                <a16:creationId xmlns:a16="http://schemas.microsoft.com/office/drawing/2014/main" id="{E60684A1-9EDF-48EF-938C-126A1A7538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44" r="12574"/>
          <a:stretch/>
        </p:blipFill>
        <p:spPr>
          <a:xfrm>
            <a:off x="4781096" y="1356251"/>
            <a:ext cx="7344229" cy="5243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B14120-9A7E-4EFD-9C1F-1D49DD3DF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632" y="148049"/>
            <a:ext cx="10353761" cy="960561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Actual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857C2-45BE-4EB5-8372-AC2C81B05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08607"/>
            <a:ext cx="11267557" cy="5601347"/>
          </a:xfrm>
        </p:spPr>
        <p:txBody>
          <a:bodyPr>
            <a:normAutofit lnSpcReduction="10000"/>
          </a:bodyPr>
          <a:lstStyle/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Fresh water system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Fluid transfer system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Food quality components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Steeping system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Boiling system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Fermenting system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Electrical control cabinet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User interface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Frame for all components</a:t>
            </a:r>
          </a:p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6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08C6FD-A818-4B1C-AAFC-79B3F1D1D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8" y="609600"/>
            <a:ext cx="10353761" cy="5608320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Project Components</a:t>
            </a:r>
          </a:p>
        </p:txBody>
      </p:sp>
    </p:spTree>
    <p:extLst>
      <p:ext uri="{BB962C8B-B14F-4D97-AF65-F5344CB8AC3E}">
        <p14:creationId xmlns:p14="http://schemas.microsoft.com/office/powerpoint/2010/main" val="681188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0A7E8-0B8F-4214-BD45-061B54C90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8" y="172721"/>
            <a:ext cx="10353761" cy="1310640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Water and Fluid Transfer System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BADC4-9DCC-4C56-B887-1051576B5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82" y="1405184"/>
            <a:ext cx="5624193" cy="5452815"/>
          </a:xfrm>
        </p:spPr>
        <p:txBody>
          <a:bodyPr numCol="1">
            <a:noAutofit/>
          </a:bodyPr>
          <a:lstStyle/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5 gallon jugs on a mount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Water Reservoir 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½” food quality hose throughout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½” connectors for the solenoids, kettles, and fermenting unit 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Float switch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120 VAC pump for circulation, water input, and transfer</a:t>
            </a:r>
          </a:p>
          <a:p>
            <a:pPr marL="0" indent="0">
              <a:buNone/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5ADFA139-C281-49CE-AFC3-655BAE9864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8" t="3367" r="13285" b="3299"/>
          <a:stretch/>
        </p:blipFill>
        <p:spPr>
          <a:xfrm rot="16200000">
            <a:off x="6680351" y="464453"/>
            <a:ext cx="4411002" cy="629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68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23635-1F91-4D29-8EF9-09A548116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2"/>
            <a:ext cx="10353761" cy="1326321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Steeping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17B19-3351-4CA3-9896-F012800C7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236620"/>
            <a:ext cx="10353762" cy="507181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Steeping kettle</a:t>
            </a:r>
          </a:p>
          <a:p>
            <a:pPr>
              <a:lnSpc>
                <a:spcPct val="20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½” metal quick disconnects</a:t>
            </a:r>
          </a:p>
          <a:p>
            <a:pPr>
              <a:lnSpc>
                <a:spcPct val="20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120 VAC 1650 watt heating element</a:t>
            </a:r>
          </a:p>
          <a:p>
            <a:pPr>
              <a:lnSpc>
                <a:spcPct val="20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Temperature sensor</a:t>
            </a:r>
          </a:p>
          <a:p>
            <a:pPr>
              <a:lnSpc>
                <a:spcPct val="20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Shelf for grains </a:t>
            </a:r>
          </a:p>
          <a:p>
            <a:pPr>
              <a:lnSpc>
                <a:spcPct val="200000"/>
              </a:lnSpc>
            </a:pPr>
            <a:endParaRPr lang="en-US" b="1">
              <a:ln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61BE95-96A9-486C-9131-ADE22101F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040" y="1737360"/>
            <a:ext cx="5029200" cy="428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88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09796-EDD3-41B9-9C93-D5A42BA63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8" y="2"/>
            <a:ext cx="10353761" cy="1326321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Boiling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B3FDE-CB63-46FE-8C49-A4FA3ECFB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201" y="1326321"/>
            <a:ext cx="10353762" cy="452640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The boiling system consists of :</a:t>
            </a:r>
          </a:p>
          <a:p>
            <a:pPr>
              <a:lnSpc>
                <a:spcPct val="15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Boiling kettle</a:t>
            </a:r>
          </a:p>
          <a:p>
            <a:pPr>
              <a:lnSpc>
                <a:spcPct val="15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Mixing unit</a:t>
            </a:r>
          </a:p>
          <a:p>
            <a:pPr>
              <a:lnSpc>
                <a:spcPct val="15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Hops dispensing unit</a:t>
            </a:r>
          </a:p>
          <a:p>
            <a:pPr>
              <a:lnSpc>
                <a:spcPct val="15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Malt dispensing unit</a:t>
            </a:r>
          </a:p>
          <a:p>
            <a:pPr>
              <a:lnSpc>
                <a:spcPct val="15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Chilling unit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9489E-3B85-4713-A6DB-7985D2A9A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787" y="2068689"/>
            <a:ext cx="7737837" cy="411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44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9716F-F1EC-4B86-A68C-066A4DEC9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7" y="2"/>
            <a:ext cx="10353761" cy="1326321"/>
          </a:xfrm>
        </p:spPr>
        <p:txBody>
          <a:bodyPr>
            <a:norm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Mixing Unit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51C2A-BB66-40B4-83A0-2E54B9DD4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718777"/>
            <a:ext cx="10353762" cy="502149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12 VDC mixing motor </a:t>
            </a:r>
          </a:p>
          <a:p>
            <a:pPr>
              <a:lnSpc>
                <a:spcPct val="20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50 rpm synchronous motor</a:t>
            </a:r>
          </a:p>
          <a:p>
            <a:pPr>
              <a:lnSpc>
                <a:spcPct val="20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Thoroughly mix and stop boil overs</a:t>
            </a:r>
          </a:p>
        </p:txBody>
      </p:sp>
      <p:pic>
        <p:nvPicPr>
          <p:cNvPr id="9" name="Picture 8" descr="A picture containing cup, coffee, table, indoor&#10;&#10;Description automatically generated">
            <a:extLst>
              <a:ext uri="{FF2B5EF4-FFF2-40B4-BE49-F238E27FC236}">
                <a16:creationId xmlns:a16="http://schemas.microsoft.com/office/drawing/2014/main" id="{F5029D0A-5DBF-460B-A73B-4BB4DCEA3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668" y="1731823"/>
            <a:ext cx="5089748" cy="5089748"/>
          </a:xfrm>
          <a:prstGeom prst="rect">
            <a:avLst/>
          </a:prstGeom>
        </p:spPr>
      </p:pic>
      <p:pic>
        <p:nvPicPr>
          <p:cNvPr id="11" name="Picture 10" descr="A picture containing indoor, black, table, sitting&#10;&#10;Description automatically generated">
            <a:extLst>
              <a:ext uri="{FF2B5EF4-FFF2-40B4-BE49-F238E27FC236}">
                <a16:creationId xmlns:a16="http://schemas.microsoft.com/office/drawing/2014/main" id="{8E257F28-15F9-4D64-B9C4-8F16CAC6D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154" y="3858238"/>
            <a:ext cx="6095999" cy="296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5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08ACC-31DB-482D-8A2E-9EDCEDCD0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8" y="2"/>
            <a:ext cx="10353761" cy="1326321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Hops Dispensing Unit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303F2-504A-460E-8C11-AEED375D1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141" y="1263684"/>
            <a:ext cx="10353762" cy="5283872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4 12 VDC linear actuators 2” stroke</a:t>
            </a:r>
          </a:p>
          <a:p>
            <a:pPr>
              <a:lnSpc>
                <a:spcPct val="25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4 PVC gate valves</a:t>
            </a:r>
          </a:p>
          <a:p>
            <a:pPr>
              <a:lnSpc>
                <a:spcPct val="25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Mounts for actuators and gate valves</a:t>
            </a:r>
          </a:p>
          <a:p>
            <a:pPr>
              <a:lnSpc>
                <a:spcPct val="25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PVC pipe for holding the hops</a:t>
            </a:r>
          </a:p>
        </p:txBody>
      </p:sp>
      <p:pic>
        <p:nvPicPr>
          <p:cNvPr id="8" name="Picture 7" descr="A picture containing indoor, kitchen, table, hanging&#10;&#10;Description automatically generated">
            <a:extLst>
              <a:ext uri="{FF2B5EF4-FFF2-40B4-BE49-F238E27FC236}">
                <a16:creationId xmlns:a16="http://schemas.microsoft.com/office/drawing/2014/main" id="{CFACFE23-EE5D-4FC2-B474-3AAD909C7F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79" r="9492"/>
          <a:stretch/>
        </p:blipFill>
        <p:spPr>
          <a:xfrm>
            <a:off x="6373934" y="1495192"/>
            <a:ext cx="5660021" cy="48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37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3315C-6212-4206-89AF-306BFE6FE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8" y="222291"/>
            <a:ext cx="10353761" cy="1326321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Chiller Unit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85F15-F72D-4FD1-8DE0-5E4C86820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170" y="1943664"/>
            <a:ext cx="10353762" cy="3695136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120 VAC pump</a:t>
            </a:r>
          </a:p>
          <a:p>
            <a:pPr>
              <a:lnSpc>
                <a:spcPct val="25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Heat exchanger cooling coil</a:t>
            </a:r>
          </a:p>
          <a:p>
            <a:pPr>
              <a:lnSpc>
                <a:spcPct val="25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Reservoir for ice water</a:t>
            </a:r>
          </a:p>
        </p:txBody>
      </p:sp>
      <p:pic>
        <p:nvPicPr>
          <p:cNvPr id="5" name="Picture 4" descr="A person sitting in a room&#10;&#10;Description automatically generated">
            <a:extLst>
              <a:ext uri="{FF2B5EF4-FFF2-40B4-BE49-F238E27FC236}">
                <a16:creationId xmlns:a16="http://schemas.microsoft.com/office/drawing/2014/main" id="{E60684A1-9EDF-48EF-938C-126A1A7538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277" t="51879" r="12574"/>
          <a:stretch/>
        </p:blipFill>
        <p:spPr>
          <a:xfrm>
            <a:off x="5136189" y="1956155"/>
            <a:ext cx="6950518" cy="368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93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3FD3A-A77C-46F7-90EE-A025EEAB0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7" y="2"/>
            <a:ext cx="10353761" cy="1326321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Fermenting Unit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EF043-79C0-458C-9A1A-1114797D6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577" y="1581435"/>
            <a:ext cx="10353762" cy="3695136"/>
          </a:xfrm>
        </p:spPr>
        <p:txBody>
          <a:bodyPr>
            <a:noAutofit/>
          </a:bodyPr>
          <a:lstStyle/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Refrigerator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Fermenting pot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½” quick disconnects for pot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Temperature sensor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Stopper and airlock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Dispensing spigot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Tube for dispensing flavors and dry hops</a:t>
            </a:r>
          </a:p>
          <a:p>
            <a:endParaRPr lang="en-US" b="1">
              <a:ln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9E2018-939F-468C-8292-FF30C808B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954" y="1581432"/>
            <a:ext cx="4884799" cy="41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99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65CB6A-0E5D-4AE8-88F7-6085285B0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1368" y="4328812"/>
            <a:ext cx="2887741" cy="216953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99EBF2C-6706-46CD-BCED-2CE43ED620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184" y="455134"/>
            <a:ext cx="11669632" cy="6043213"/>
          </a:xfrm>
        </p:spPr>
        <p:txBody>
          <a:bodyPr anchor="t">
            <a:normAutofit fontScale="47500" lnSpcReduction="20000"/>
          </a:bodyPr>
          <a:lstStyle/>
          <a:p>
            <a:pPr algn="ctr"/>
            <a:endParaRPr lang="en-US" sz="44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17" indent="-285717" algn="l">
              <a:lnSpc>
                <a:spcPct val="220000"/>
              </a:lnSpc>
              <a:buFont typeface="Arial" panose="020B0604020202020204" pitchFamily="34" charset="0"/>
              <a:buChar char="•"/>
            </a:pPr>
            <a:r>
              <a:rPr lang="en-US" sz="5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Brewing beer takes time and some people lose interest in the hobby</a:t>
            </a:r>
          </a:p>
          <a:p>
            <a:pPr marL="285717" indent="-285717" algn="l">
              <a:lnSpc>
                <a:spcPct val="220000"/>
              </a:lnSpc>
              <a:buFont typeface="Arial" panose="020B0604020202020204" pitchFamily="34" charset="0"/>
              <a:buChar char="•"/>
            </a:pPr>
            <a:r>
              <a:rPr lang="en-US" sz="5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Allows user to complete other tasks while beer is brewing which saves time</a:t>
            </a:r>
          </a:p>
          <a:p>
            <a:pPr marL="285717" indent="-285717" algn="l">
              <a:lnSpc>
                <a:spcPct val="220000"/>
              </a:lnSpc>
              <a:buFont typeface="Arial" panose="020B0604020202020204" pitchFamily="34" charset="0"/>
              <a:buChar char="•"/>
            </a:pPr>
            <a:r>
              <a:rPr lang="en-US" sz="5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Adds consistency to recipes due to lack of human error</a:t>
            </a:r>
          </a:p>
          <a:p>
            <a:pPr marL="285717" indent="-285717" algn="l">
              <a:lnSpc>
                <a:spcPct val="220000"/>
              </a:lnSpc>
              <a:buFont typeface="Arial" panose="020B0604020202020204" pitchFamily="34" charset="0"/>
              <a:buChar char="•"/>
            </a:pPr>
            <a:r>
              <a:rPr lang="en-US" sz="5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Easy user preparation before the start of the brew cycle</a:t>
            </a:r>
          </a:p>
          <a:p>
            <a:pPr marL="285717" indent="-285717" algn="l">
              <a:lnSpc>
                <a:spcPct val="220000"/>
              </a:lnSpc>
              <a:buFont typeface="Arial" panose="020B0604020202020204" pitchFamily="34" charset="0"/>
              <a:buChar char="•"/>
            </a:pPr>
            <a:r>
              <a:rPr lang="en-US" sz="5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Easy operation and maintenance on the system</a:t>
            </a:r>
          </a:p>
          <a:p>
            <a:endParaRPr 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17" indent="-285717">
              <a:buFont typeface="Arial" panose="020B0604020202020204" pitchFamily="34" charset="0"/>
              <a:buChar char="•"/>
            </a:pPr>
            <a:endParaRPr 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DBC945-8376-473C-A178-2D36C5C5CE53}"/>
              </a:ext>
            </a:extLst>
          </p:cNvPr>
          <p:cNvSpPr/>
          <p:nvPr/>
        </p:nvSpPr>
        <p:spPr>
          <a:xfrm>
            <a:off x="3326170" y="70410"/>
            <a:ext cx="55396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Motivation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457796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69955-4E25-4353-81E5-5DFDDBDFE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7" y="2"/>
            <a:ext cx="10353761" cy="1326321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Control Cabinet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8A55A-FCC6-4282-B9A6-AE3226A6E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483505"/>
            <a:ext cx="10353762" cy="3695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The control cabinet contains:</a:t>
            </a:r>
          </a:p>
          <a:p>
            <a:pPr>
              <a:lnSpc>
                <a:spcPct val="20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Relays and wiring </a:t>
            </a:r>
          </a:p>
          <a:p>
            <a:pPr>
              <a:lnSpc>
                <a:spcPct val="20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Power supply</a:t>
            </a:r>
          </a:p>
          <a:p>
            <a:pPr>
              <a:lnSpc>
                <a:spcPct val="20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Battery backup</a:t>
            </a:r>
          </a:p>
          <a:p>
            <a:pPr>
              <a:lnSpc>
                <a:spcPct val="20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MCU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29491F9-3C8F-40DA-9F8E-A325DB8469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r="11342" b="1569"/>
          <a:stretch/>
        </p:blipFill>
        <p:spPr bwMode="auto">
          <a:xfrm>
            <a:off x="6176562" y="1614791"/>
            <a:ext cx="5101643" cy="424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009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CB90A-B076-4830-AED0-771E00469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7" y="2"/>
            <a:ext cx="10353761" cy="1326321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Relays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3F614-C301-4D9F-86E4-405E27CBD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4" y="1061931"/>
            <a:ext cx="10353762" cy="3695136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Two 16 channel relay boards  </a:t>
            </a:r>
          </a:p>
          <a:p>
            <a:pPr lvl="1">
              <a:lnSpc>
                <a:spcPct val="150000"/>
              </a:lnSpc>
            </a:pP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Linear actuators-4 , Solenoids-6,pumps, mixing motor, refrigerator</a:t>
            </a:r>
          </a:p>
          <a:p>
            <a:pPr>
              <a:lnSpc>
                <a:spcPct val="15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2 channel relay board </a:t>
            </a:r>
          </a:p>
          <a:p>
            <a:pPr lvl="1">
              <a:lnSpc>
                <a:spcPct val="150000"/>
              </a:lnSpc>
            </a:pPr>
            <a:r>
              <a:rPr lang="en-US" sz="3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Two heating elements</a:t>
            </a:r>
          </a:p>
          <a:p>
            <a:pPr>
              <a:lnSpc>
                <a:spcPct val="150000"/>
              </a:lnSpc>
            </a:pPr>
            <a:endParaRPr lang="en-US" sz="700" b="1">
              <a:ln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Relay Specifications</a:t>
            </a:r>
          </a:p>
          <a:p>
            <a:pPr marL="0" indent="0">
              <a:buNone/>
            </a:pPr>
            <a:endParaRPr lang="en-US" b="1">
              <a:ln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2F62D5-255E-4A45-BE91-54BAD0A95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001211"/>
              </p:ext>
            </p:extLst>
          </p:nvPr>
        </p:nvGraphicFramePr>
        <p:xfrm>
          <a:off x="811231" y="4013705"/>
          <a:ext cx="10718916" cy="200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2054">
                  <a:extLst>
                    <a:ext uri="{9D8B030D-6E8A-4147-A177-3AD203B41FA5}">
                      <a16:colId xmlns:a16="http://schemas.microsoft.com/office/drawing/2014/main" val="1965582840"/>
                    </a:ext>
                  </a:extLst>
                </a:gridCol>
                <a:gridCol w="2047324">
                  <a:extLst>
                    <a:ext uri="{9D8B030D-6E8A-4147-A177-3AD203B41FA5}">
                      <a16:colId xmlns:a16="http://schemas.microsoft.com/office/drawing/2014/main" val="2336474455"/>
                    </a:ext>
                  </a:extLst>
                </a:gridCol>
                <a:gridCol w="2871413">
                  <a:extLst>
                    <a:ext uri="{9D8B030D-6E8A-4147-A177-3AD203B41FA5}">
                      <a16:colId xmlns:a16="http://schemas.microsoft.com/office/drawing/2014/main" val="3378272274"/>
                    </a:ext>
                  </a:extLst>
                </a:gridCol>
                <a:gridCol w="1367246">
                  <a:extLst>
                    <a:ext uri="{9D8B030D-6E8A-4147-A177-3AD203B41FA5}">
                      <a16:colId xmlns:a16="http://schemas.microsoft.com/office/drawing/2014/main" val="1128242201"/>
                    </a:ext>
                  </a:extLst>
                </a:gridCol>
                <a:gridCol w="1375954">
                  <a:extLst>
                    <a:ext uri="{9D8B030D-6E8A-4147-A177-3AD203B41FA5}">
                      <a16:colId xmlns:a16="http://schemas.microsoft.com/office/drawing/2014/main" val="990605909"/>
                    </a:ext>
                  </a:extLst>
                </a:gridCol>
                <a:gridCol w="1854925">
                  <a:extLst>
                    <a:ext uri="{9D8B030D-6E8A-4147-A177-3AD203B41FA5}">
                      <a16:colId xmlns:a16="http://schemas.microsoft.com/office/drawing/2014/main" val="2221078103"/>
                    </a:ext>
                  </a:extLst>
                </a:gridCol>
              </a:tblGrid>
              <a:tr h="955040"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Relay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Voltage input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Supply voltage max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Coil current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Current max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MCU input signal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647002"/>
                  </a:ext>
                </a:extLst>
              </a:tr>
              <a:tr h="523240"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CH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VDC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250 VAC, 30 VDC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mA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A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225811"/>
                  </a:ext>
                </a:extLst>
              </a:tr>
              <a:tr h="523240"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CH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5VDC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250 VAC, 30 VDC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 mA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A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533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5505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0"/>
            <a:ext cx="11800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8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1F508-F702-4284-BC25-3672D05AF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348" y="1"/>
            <a:ext cx="10353761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Wiring Diagram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3" t="2341" r="5353" b="1964"/>
          <a:stretch/>
        </p:blipFill>
        <p:spPr>
          <a:xfrm rot="16200000">
            <a:off x="3054802" y="-1959425"/>
            <a:ext cx="6172199" cy="1146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57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1B719-7A08-4E40-B9D2-94284471C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7963"/>
            <a:ext cx="10515600" cy="917600"/>
          </a:xfrm>
        </p:spPr>
        <p:txBody>
          <a:bodyPr>
            <a:normAutofit fontScale="90000"/>
          </a:bodyPr>
          <a:lstStyle/>
          <a:p>
            <a:r>
              <a:rPr lang="en-US" sz="4900">
                <a:latin typeface="Calibri" panose="020F0502020204030204" pitchFamily="34" charset="0"/>
                <a:cs typeface="Calibri" panose="020F0502020204030204" pitchFamily="34" charset="0"/>
              </a:rPr>
              <a:t>MCU – Comparisons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9AEB3F6-6964-4E6D-9CFD-707CC5CF04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783383"/>
              </p:ext>
            </p:extLst>
          </p:nvPr>
        </p:nvGraphicFramePr>
        <p:xfrm>
          <a:off x="651164" y="1579855"/>
          <a:ext cx="10889672" cy="4700296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236899">
                  <a:extLst>
                    <a:ext uri="{9D8B030D-6E8A-4147-A177-3AD203B41FA5}">
                      <a16:colId xmlns:a16="http://schemas.microsoft.com/office/drawing/2014/main" val="295791185"/>
                    </a:ext>
                  </a:extLst>
                </a:gridCol>
                <a:gridCol w="2164134">
                  <a:extLst>
                    <a:ext uri="{9D8B030D-6E8A-4147-A177-3AD203B41FA5}">
                      <a16:colId xmlns:a16="http://schemas.microsoft.com/office/drawing/2014/main" val="2199816046"/>
                    </a:ext>
                  </a:extLst>
                </a:gridCol>
                <a:gridCol w="2164134">
                  <a:extLst>
                    <a:ext uri="{9D8B030D-6E8A-4147-A177-3AD203B41FA5}">
                      <a16:colId xmlns:a16="http://schemas.microsoft.com/office/drawing/2014/main" val="3844071850"/>
                    </a:ext>
                  </a:extLst>
                </a:gridCol>
                <a:gridCol w="2161626">
                  <a:extLst>
                    <a:ext uri="{9D8B030D-6E8A-4147-A177-3AD203B41FA5}">
                      <a16:colId xmlns:a16="http://schemas.microsoft.com/office/drawing/2014/main" val="1732941739"/>
                    </a:ext>
                  </a:extLst>
                </a:gridCol>
                <a:gridCol w="2162879">
                  <a:extLst>
                    <a:ext uri="{9D8B030D-6E8A-4147-A177-3AD203B41FA5}">
                      <a16:colId xmlns:a16="http://schemas.microsoft.com/office/drawing/2014/main" val="1948867074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8051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PIC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AVR</a:t>
                      </a:r>
                      <a:endParaRPr lang="en-US" sz="1800" b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ARM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505243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Bus width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8-bit 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8/16/32-bit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8/32-bit</a:t>
                      </a:r>
                      <a:endParaRPr lang="en-US" sz="1800" b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32/ 64-bit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863156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Communication Protocols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UART, USART,SPI,I2C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PIC, UART, USART, LIN, CAN, Ethernet, SPI, I2S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UART, USART, SPI, I2C, (special purpose AVR support CAN, USB, Ethernet)</a:t>
                      </a:r>
                      <a:endParaRPr lang="en-US" sz="1800" b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UART, USART, LIN, I2C, SPI, CAN, USB, Ethernet, I2S, DSP, SAI, IrDA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955707"/>
                  </a:ext>
                </a:extLst>
              </a:tr>
              <a:tr h="6100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Speed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Clock/instruction cycle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Clock/instruction cycle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clock/ instruction cycle</a:t>
                      </a:r>
                      <a:endParaRPr lang="en-US" sz="1800" b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clock/ instruction cycle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37675"/>
                  </a:ext>
                </a:extLst>
              </a:tr>
              <a:tr h="40672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 Consumption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Average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  <a:endParaRPr lang="en-US" sz="1800" b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568713"/>
                  </a:ext>
                </a:extLst>
              </a:tr>
              <a:tr h="6100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Families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8051 variants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PIC16,PIC17, PIC18, PIC24, PIC32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Tiny, </a:t>
                      </a:r>
                      <a:r>
                        <a:rPr lang="en-US" sz="1800" b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Atmega</a:t>
                      </a:r>
                      <a:r>
                        <a:rPr lang="en-US" sz="1800" b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800" b="0" baseline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Xmega</a:t>
                      </a:r>
                      <a:r>
                        <a:rPr lang="en-US" sz="1800" b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special purpose AVR</a:t>
                      </a:r>
                      <a:endParaRPr lang="en-US" sz="1800" b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ARMv4,5,6,7 and series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419661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Community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Vast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Very Good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Very Good</a:t>
                      </a:r>
                      <a:endParaRPr lang="en-US" sz="1800" b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Vast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770584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 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Very Low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Average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Average</a:t>
                      </a:r>
                      <a:endParaRPr lang="en-US" sz="1800" b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88605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Popular Microcontrollers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AT89C51, P89v51, etc.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PIC18fXX8, PIC16f88X, PIC32MXX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Atmega8, 16, 32, Arduino Community</a:t>
                      </a:r>
                      <a:endParaRPr lang="en-US" sz="1800" b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240"/>
                        </a:spcAft>
                      </a:pPr>
                      <a:r>
                        <a:rPr lang="en-US" sz="1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LPC2148, ARM Cortex-M0 to ARM Cortex-M7, etc.</a:t>
                      </a:r>
                      <a:endParaRPr lang="en-US" sz="18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4319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1606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40AC16-0488-4A90-A0FC-FF3A50336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974" y="1050507"/>
            <a:ext cx="5541818" cy="57226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8AB574-DCF7-4F35-A59B-F3BD02A6B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7" y="2"/>
            <a:ext cx="10353761" cy="1326321"/>
          </a:xfrm>
        </p:spPr>
        <p:txBody>
          <a:bodyPr>
            <a:normAutofit/>
          </a:bodyPr>
          <a:lstStyle/>
          <a:p>
            <a:r>
              <a:rPr lang="en-US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MCU – ATmega2560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D1F0F-7216-43AD-89FA-53C5B742D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4" y="1225210"/>
            <a:ext cx="10353762" cy="513749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54 digital IO pins</a:t>
            </a:r>
          </a:p>
          <a:p>
            <a:pPr>
              <a:lnSpc>
                <a:spcPct val="20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16 analog input pins</a:t>
            </a:r>
          </a:p>
          <a:p>
            <a:pPr>
              <a:lnSpc>
                <a:spcPct val="20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Simple power supply</a:t>
            </a:r>
          </a:p>
          <a:p>
            <a:pPr>
              <a:lnSpc>
                <a:spcPct val="20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Easy to use coding environment</a:t>
            </a:r>
          </a:p>
          <a:p>
            <a:pPr>
              <a:lnSpc>
                <a:spcPct val="20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Arduino Board for testing</a:t>
            </a:r>
          </a:p>
        </p:txBody>
      </p:sp>
    </p:spTree>
    <p:extLst>
      <p:ext uri="{BB962C8B-B14F-4D97-AF65-F5344CB8AC3E}">
        <p14:creationId xmlns:p14="http://schemas.microsoft.com/office/powerpoint/2010/main" val="3036168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9" t="11268" r="17009" b="9607"/>
          <a:stretch/>
        </p:blipFill>
        <p:spPr>
          <a:xfrm>
            <a:off x="3362325" y="2"/>
            <a:ext cx="8829675" cy="687021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922" y="190502"/>
            <a:ext cx="2534254" cy="1326321"/>
          </a:xfrm>
        </p:spPr>
        <p:txBody>
          <a:bodyPr>
            <a:normAutofit/>
          </a:bodyPr>
          <a:lstStyle/>
          <a:p>
            <a:r>
              <a:rPr lang="en-US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Main PCB Design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025" y="1364423"/>
            <a:ext cx="31623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ATmega2560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3.3V Regulator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VCC and GND protection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Reset button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Power on LED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16 MHz crystal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Multiple pinouts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778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2" t="16409" r="8476" b="16580"/>
          <a:stretch/>
        </p:blipFill>
        <p:spPr>
          <a:xfrm>
            <a:off x="4505325" y="3248025"/>
            <a:ext cx="2324100" cy="24765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297" y="5153"/>
            <a:ext cx="6387955" cy="685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0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922" y="190502"/>
            <a:ext cx="2534254" cy="1326321"/>
          </a:xfrm>
        </p:spPr>
        <p:txBody>
          <a:bodyPr>
            <a:normAutofit/>
          </a:bodyPr>
          <a:lstStyle/>
          <a:p>
            <a:r>
              <a:rPr lang="en-US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Sub PCB Design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825" y="1516823"/>
            <a:ext cx="334059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Touch Screen Driver Board (RA8875)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err="1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WiFi</a:t>
            </a:r>
            <a:r>
              <a:rPr lang="en-US" sz="2800" b="1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Module (ESP8266 ESP-01)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Voltage Divider for temperature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423" y="0"/>
            <a:ext cx="8727578" cy="6858000"/>
          </a:xfrm>
        </p:spPr>
      </p:pic>
    </p:spTree>
    <p:extLst>
      <p:ext uri="{BB962C8B-B14F-4D97-AF65-F5344CB8AC3E}">
        <p14:creationId xmlns:p14="http://schemas.microsoft.com/office/powerpoint/2010/main" val="379182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25" y="0"/>
            <a:ext cx="7975022" cy="6858000"/>
          </a:xfrm>
        </p:spPr>
      </p:pic>
    </p:spTree>
    <p:extLst>
      <p:ext uri="{BB962C8B-B14F-4D97-AF65-F5344CB8AC3E}">
        <p14:creationId xmlns:p14="http://schemas.microsoft.com/office/powerpoint/2010/main" val="420649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99EBF2C-6706-46CD-BCED-2CE43ED620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0570" y="802068"/>
            <a:ext cx="11121429" cy="6043213"/>
          </a:xfrm>
        </p:spPr>
        <p:txBody>
          <a:bodyPr anchor="t">
            <a:normAutofit/>
          </a:bodyPr>
          <a:lstStyle/>
          <a:p>
            <a:pPr marL="285717" indent="-285717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5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The Brew Boss</a:t>
            </a:r>
          </a:p>
          <a:p>
            <a:pPr marL="742880" lvl="1" indent="-285717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5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$1,600</a:t>
            </a:r>
          </a:p>
          <a:p>
            <a:pPr marL="742880" lvl="1" indent="-285717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5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240 Volts</a:t>
            </a:r>
          </a:p>
          <a:p>
            <a:pPr marL="285717" indent="-285717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5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Pico Brew</a:t>
            </a:r>
          </a:p>
          <a:p>
            <a:pPr marL="742880" lvl="1" indent="-285717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5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$600</a:t>
            </a:r>
          </a:p>
          <a:p>
            <a:pPr marL="742880" lvl="1" indent="-285717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5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5 Liters</a:t>
            </a:r>
          </a:p>
          <a:p>
            <a:pPr marL="285717" indent="-285717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500" b="1" err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Keur</a:t>
            </a:r>
            <a:r>
              <a:rPr lang="en-US" sz="35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-Keg</a:t>
            </a:r>
          </a:p>
          <a:p>
            <a:pPr marL="742880" lvl="1" indent="-285717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1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120 Volts</a:t>
            </a:r>
          </a:p>
          <a:p>
            <a:pPr marL="742880" lvl="1" indent="-285717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1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5 Gallons</a:t>
            </a:r>
          </a:p>
          <a:p>
            <a:pPr marL="285717" indent="-285717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3500" b="1">
              <a:ln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880" lvl="1" indent="-285717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DBC945-8376-473C-A178-2D36C5C5CE53}"/>
              </a:ext>
            </a:extLst>
          </p:cNvPr>
          <p:cNvSpPr/>
          <p:nvPr/>
        </p:nvSpPr>
        <p:spPr>
          <a:xfrm>
            <a:off x="3326170" y="70410"/>
            <a:ext cx="55396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Existing Home-Brewers</a:t>
            </a:r>
            <a:endParaRPr lang="en-US" sz="4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01EC0C-D6CD-48E3-821B-2B5034521E9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728" y="802068"/>
            <a:ext cx="4511189" cy="29232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9A7744-A9D3-43ED-96A9-00737FB03A4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728" y="3823674"/>
            <a:ext cx="4511189" cy="292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7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96DE82-0B6B-4126-A910-AAE37DD7C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686" y="1373286"/>
            <a:ext cx="3388148" cy="25381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0040D2-A86C-4243-A80B-F70E434A6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7" y="2"/>
            <a:ext cx="10353761" cy="1326321"/>
          </a:xfrm>
        </p:spPr>
        <p:txBody>
          <a:bodyPr>
            <a:normAutofit/>
          </a:bodyPr>
          <a:lstStyle/>
          <a:p>
            <a:pPr algn="ctr"/>
            <a:r>
              <a:rPr lang="en-US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User Interface – (Input) Comparisons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9AA13-004E-4666-8F88-B700D31A5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6320"/>
            <a:ext cx="10353762" cy="5170273"/>
          </a:xfrm>
        </p:spPr>
        <p:txBody>
          <a:bodyPr>
            <a:normAutofit fontScale="92500" lnSpcReduction="20000"/>
          </a:bodyPr>
          <a:lstStyle/>
          <a:p>
            <a:r>
              <a:rPr lang="en-US" sz="3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Keypad</a:t>
            </a:r>
          </a:p>
          <a:p>
            <a:pPr lvl="1"/>
            <a:r>
              <a:rPr lang="en-US" sz="3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Simple</a:t>
            </a:r>
          </a:p>
          <a:p>
            <a:pPr lvl="1"/>
            <a:r>
              <a:rPr lang="en-US" sz="3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Cheap</a:t>
            </a:r>
          </a:p>
          <a:p>
            <a:r>
              <a:rPr lang="en-US" sz="3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Keyboard</a:t>
            </a:r>
          </a:p>
          <a:p>
            <a:pPr lvl="1"/>
            <a:r>
              <a:rPr lang="en-US" sz="3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Requires translator</a:t>
            </a:r>
          </a:p>
          <a:p>
            <a:pPr lvl="1"/>
            <a:r>
              <a:rPr lang="en-US" sz="3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Easier for user</a:t>
            </a:r>
          </a:p>
          <a:p>
            <a:r>
              <a:rPr lang="en-US" sz="3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Touchscreen</a:t>
            </a:r>
          </a:p>
          <a:p>
            <a:pPr lvl="1"/>
            <a:r>
              <a:rPr lang="en-US" sz="3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</a:p>
          <a:p>
            <a:pPr lvl="1"/>
            <a:r>
              <a:rPr lang="en-US" sz="3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2 for 1</a:t>
            </a:r>
          </a:p>
          <a:p>
            <a:pPr lvl="1"/>
            <a:r>
              <a:rPr lang="en-US" sz="3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Complex</a:t>
            </a:r>
          </a:p>
          <a:p>
            <a:pPr lvl="1"/>
            <a:endParaRPr lang="en-US" b="1">
              <a:ln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1629FD-5F0F-46FF-9A3C-91AE2EE87A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67478" y="2338846"/>
            <a:ext cx="3534665" cy="2486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5D23B6-3DB6-4917-AA6F-0B3ABB3E61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88" y="4304569"/>
            <a:ext cx="3147695" cy="236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42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040D2-A86C-4243-A80B-F70E434A6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7" y="2"/>
            <a:ext cx="10353761" cy="1326321"/>
          </a:xfrm>
        </p:spPr>
        <p:txBody>
          <a:bodyPr>
            <a:normAutofit/>
          </a:bodyPr>
          <a:lstStyle/>
          <a:p>
            <a:pPr algn="ctr"/>
            <a:r>
              <a:rPr lang="en-US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User Interface – (Output)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9AA13-004E-4666-8F88-B700D31A5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535" y="1447175"/>
            <a:ext cx="10353762" cy="4278610"/>
          </a:xfrm>
        </p:spPr>
        <p:txBody>
          <a:bodyPr>
            <a:normAutofit fontScale="92500" lnSpcReduction="10000"/>
          </a:bodyPr>
          <a:lstStyle/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LCD Character Display</a:t>
            </a:r>
          </a:p>
          <a:p>
            <a:pPr lvl="1"/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Cheap</a:t>
            </a:r>
          </a:p>
          <a:p>
            <a:pPr lvl="1"/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Simple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LCD Screen</a:t>
            </a:r>
          </a:p>
          <a:p>
            <a:pPr lvl="1"/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</a:p>
          <a:p>
            <a:pPr lvl="1"/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Elaborate/potential</a:t>
            </a:r>
          </a:p>
          <a:p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Touch screen</a:t>
            </a:r>
          </a:p>
          <a:p>
            <a:pPr lvl="1"/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LCD Screen + Input</a:t>
            </a:r>
          </a:p>
          <a:p>
            <a:pPr lvl="1"/>
            <a:endParaRPr lang="en-US" sz="2000" b="1">
              <a:ln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6D6F3-B39A-4513-90A2-3CC7CD518B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023" y="4200648"/>
            <a:ext cx="3147695" cy="2360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B2C828-26C0-4744-9D78-42ABE888C2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977" y="1817650"/>
            <a:ext cx="2641320" cy="2641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C5F7E7-4C76-495F-8099-530DC5174A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59" y="1825628"/>
            <a:ext cx="2820035" cy="17608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648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040D2-A86C-4243-A80B-F70E434A6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7" y="2"/>
            <a:ext cx="10353761" cy="1326321"/>
          </a:xfrm>
        </p:spPr>
        <p:txBody>
          <a:bodyPr>
            <a:normAutofit/>
          </a:bodyPr>
          <a:lstStyle/>
          <a:p>
            <a:pPr algn="ctr"/>
            <a:r>
              <a:rPr lang="en-US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User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9AA13-004E-4666-8F88-B700D31A5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194" y="1045871"/>
            <a:ext cx="10515600" cy="528526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200000"/>
              </a:lnSpc>
            </a:pPr>
            <a:r>
              <a:rPr lang="en-US" sz="3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7 Inch LCD Touch Screen</a:t>
            </a:r>
          </a:p>
          <a:p>
            <a:pPr>
              <a:lnSpc>
                <a:spcPct val="200000"/>
              </a:lnSpc>
            </a:pPr>
            <a:r>
              <a:rPr lang="en-US" sz="3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Designing through MCU is challenging</a:t>
            </a:r>
          </a:p>
          <a:p>
            <a:pPr lvl="1">
              <a:lnSpc>
                <a:spcPct val="200000"/>
              </a:lnSpc>
            </a:pPr>
            <a:r>
              <a:rPr lang="en-US" sz="3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RA8875 Driver Board solves this</a:t>
            </a:r>
          </a:p>
          <a:p>
            <a:pPr lvl="1">
              <a:lnSpc>
                <a:spcPct val="200000"/>
              </a:lnSpc>
            </a:pPr>
            <a:r>
              <a:rPr lang="en-US" sz="3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Extra cost</a:t>
            </a:r>
          </a:p>
          <a:p>
            <a:pPr>
              <a:lnSpc>
                <a:spcPct val="200000"/>
              </a:lnSpc>
            </a:pPr>
            <a:r>
              <a:rPr lang="en-US" sz="3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Touch screen is more aesthetically pleasing</a:t>
            </a:r>
          </a:p>
          <a:p>
            <a:pPr lvl="1">
              <a:lnSpc>
                <a:spcPct val="200000"/>
              </a:lnSpc>
            </a:pPr>
            <a:r>
              <a:rPr lang="en-US" sz="3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Provides endless possibilities for designs</a:t>
            </a:r>
          </a:p>
          <a:p>
            <a:pPr>
              <a:lnSpc>
                <a:spcPct val="200000"/>
              </a:lnSpc>
            </a:pPr>
            <a:endParaRPr lang="en-US" b="1">
              <a:ln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dafruit Industries LLC 1590">
            <a:extLst>
              <a:ext uri="{FF2B5EF4-FFF2-40B4-BE49-F238E27FC236}">
                <a16:creationId xmlns:a16="http://schemas.microsoft.com/office/drawing/2014/main" id="{85306941-04E6-4580-A2DB-C9931BC2E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684" y="4126472"/>
            <a:ext cx="2251813" cy="225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0DB3AA-D6CC-4210-8BBE-2274EBA351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87" r="2837" b="25390"/>
          <a:stretch/>
        </p:blipFill>
        <p:spPr>
          <a:xfrm>
            <a:off x="6966341" y="1177117"/>
            <a:ext cx="4463056" cy="268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4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040D2-A86C-4243-A80B-F70E434A6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7" y="2"/>
            <a:ext cx="10353761" cy="1326321"/>
          </a:xfrm>
        </p:spPr>
        <p:txBody>
          <a:bodyPr>
            <a:normAutofit/>
          </a:bodyPr>
          <a:lstStyle/>
          <a:p>
            <a:pPr algn="ctr"/>
            <a:r>
              <a:rPr lang="en-US" err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WiFi</a:t>
            </a:r>
            <a:r>
              <a:rPr lang="en-US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(ESP8266)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9AA13-004E-4666-8F88-B700D31A5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37" y="1415101"/>
            <a:ext cx="10823420" cy="48890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Communicate updates via email</a:t>
            </a:r>
          </a:p>
          <a:p>
            <a:pPr lvl="1">
              <a:lnSpc>
                <a:spcPct val="150000"/>
              </a:lnSpc>
            </a:pP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lvl="2">
              <a:lnSpc>
                <a:spcPct val="150000"/>
              </a:lnSpc>
            </a:pP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Permanent email address for brewer</a:t>
            </a:r>
          </a:p>
          <a:p>
            <a:pPr lvl="2">
              <a:lnSpc>
                <a:spcPct val="150000"/>
              </a:lnSpc>
            </a:pP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Code sends info to IFTTT.com</a:t>
            </a:r>
          </a:p>
          <a:p>
            <a:pPr lvl="1">
              <a:lnSpc>
                <a:spcPct val="150000"/>
              </a:lnSpc>
            </a:pP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User</a:t>
            </a:r>
          </a:p>
          <a:p>
            <a:pPr lvl="2">
              <a:lnSpc>
                <a:spcPct val="150000"/>
              </a:lnSpc>
            </a:pP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User must connect device to </a:t>
            </a:r>
            <a:r>
              <a:rPr lang="en-US" sz="2800" b="1" err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WiFi</a:t>
            </a:r>
            <a:endParaRPr lang="en-US" sz="2800" b="1">
              <a:ln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lnSpc>
                <a:spcPct val="150000"/>
              </a:lnSpc>
            </a:pP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User must manage forwarding email address</a:t>
            </a:r>
          </a:p>
        </p:txBody>
      </p:sp>
      <p:pic>
        <p:nvPicPr>
          <p:cNvPr id="1028" name="Picture 4" descr="WiFi Module - ESP8266">
            <a:extLst>
              <a:ext uri="{FF2B5EF4-FFF2-40B4-BE49-F238E27FC236}">
                <a16:creationId xmlns:a16="http://schemas.microsoft.com/office/drawing/2014/main" id="{88138189-08FA-4E52-9675-9DB42A8C3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0" t="11506" r="8284" b="10708"/>
          <a:stretch/>
        </p:blipFill>
        <p:spPr bwMode="auto">
          <a:xfrm>
            <a:off x="9207624" y="1415101"/>
            <a:ext cx="2299316" cy="219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D15BAB-6752-4F96-8E09-A6C682BFC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9932" y="3859620"/>
            <a:ext cx="331470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89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040D2-A86C-4243-A80B-F70E434A6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7" y="2"/>
            <a:ext cx="10353761" cy="1326321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Software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9AA13-004E-4666-8F88-B700D31A5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8378" y="1476767"/>
            <a:ext cx="2737415" cy="721982"/>
          </a:xfrm>
        </p:spPr>
        <p:txBody>
          <a:bodyPr numCol="1">
            <a:noAutofit/>
          </a:bodyPr>
          <a:lstStyle/>
          <a:p>
            <a:pPr marL="0" indent="0" algn="ctr">
              <a:buNone/>
            </a:pPr>
            <a:r>
              <a:rPr lang="en-US" sz="4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Overview</a:t>
            </a:r>
          </a:p>
        </p:txBody>
      </p:sp>
      <p:pic>
        <p:nvPicPr>
          <p:cNvPr id="35" name="Picture 3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D5430D6-D258-4F33-8BD4-73D9099BA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99" y="2198749"/>
            <a:ext cx="5438775" cy="4200525"/>
          </a:xfrm>
          <a:prstGeom prst="rect">
            <a:avLst/>
          </a:prstGeom>
        </p:spPr>
      </p:pic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7CE94034-C9C1-4A86-9FA0-50A719B0C8D5}"/>
              </a:ext>
            </a:extLst>
          </p:cNvPr>
          <p:cNvSpPr txBox="1">
            <a:spLocks/>
          </p:cNvSpPr>
          <p:nvPr/>
        </p:nvSpPr>
        <p:spPr>
          <a:xfrm>
            <a:off x="7108147" y="1463691"/>
            <a:ext cx="4438650" cy="7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582" indent="-228582" algn="l" defTabSz="914327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746" indent="-228582" algn="l" defTabSz="914327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2908" indent="-228582" algn="l" defTabSz="914327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072" indent="-228582" algn="l" defTabSz="914327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236" indent="-228582" algn="l" defTabSz="914327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399" indent="-228582" algn="l" defTabSz="914327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562" indent="-228582" algn="l" defTabSz="914327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8726" indent="-228582" algn="l" defTabSz="914327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5890" indent="-228582" algn="l" defTabSz="914327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Fermenting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08644C7D-5F76-402A-9B8E-83EA43E476A8}"/>
              </a:ext>
            </a:extLst>
          </p:cNvPr>
          <p:cNvSpPr txBox="1">
            <a:spLocks/>
          </p:cNvSpPr>
          <p:nvPr/>
        </p:nvSpPr>
        <p:spPr>
          <a:xfrm>
            <a:off x="757699" y="681519"/>
            <a:ext cx="3058492" cy="72002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582" indent="-228582" algn="l" defTabSz="914327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746" indent="-228582" algn="l" defTabSz="914327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2908" indent="-228582" algn="l" defTabSz="914327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072" indent="-228582" algn="l" defTabSz="914327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236" indent="-228582" algn="l" defTabSz="914327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399" indent="-228582" algn="l" defTabSz="914327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562" indent="-228582" algn="l" defTabSz="914327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8726" indent="-228582" algn="l" defTabSz="914327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5890" indent="-228582" algn="l" defTabSz="914327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Flow Charts:</a:t>
            </a:r>
          </a:p>
        </p:txBody>
      </p:sp>
      <p:pic>
        <p:nvPicPr>
          <p:cNvPr id="41" name="Picture 40" descr="A close up of a map&#10;&#10;Description automatically generated">
            <a:extLst>
              <a:ext uri="{FF2B5EF4-FFF2-40B4-BE49-F238E27FC236}">
                <a16:creationId xmlns:a16="http://schemas.microsoft.com/office/drawing/2014/main" id="{64E15974-61B6-4EF8-95E7-D1C0F058B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147" y="2198749"/>
            <a:ext cx="443865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1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7193CA-EF0B-4748-A787-212DB7710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80" y="2903204"/>
            <a:ext cx="3286125" cy="3438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0040D2-A86C-4243-A80B-F70E434A6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7" y="2"/>
            <a:ext cx="10353761" cy="1326321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Software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9AA13-004E-4666-8F88-B700D31A5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589" y="935204"/>
            <a:ext cx="10353762" cy="571538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en-US" sz="4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Data Structures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81CAB-8085-4B1F-9C3E-49DCB47A6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142" y="2919143"/>
            <a:ext cx="2324100" cy="21145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DE46ED-9EA0-43B4-A2FF-1EF0AFC8F371}"/>
              </a:ext>
            </a:extLst>
          </p:cNvPr>
          <p:cNvSpPr txBox="1"/>
          <p:nvPr/>
        </p:nvSpPr>
        <p:spPr>
          <a:xfrm>
            <a:off x="815080" y="2357888"/>
            <a:ext cx="1259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Recipe</a:t>
            </a:r>
            <a:r>
              <a:rPr lang="en-US" sz="2400" b="1"/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DF24E5-D212-4E50-BAF9-E9F9ED92C6E2}"/>
              </a:ext>
            </a:extLst>
          </p:cNvPr>
          <p:cNvSpPr txBox="1"/>
          <p:nvPr/>
        </p:nvSpPr>
        <p:spPr>
          <a:xfrm>
            <a:off x="4818142" y="2392351"/>
            <a:ext cx="856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Info</a:t>
            </a:r>
            <a:r>
              <a:rPr lang="en-US" sz="2400" b="1"/>
              <a:t>: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32F50F9-9725-43C2-A813-87ADF4620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3895" y="2912078"/>
            <a:ext cx="3429000" cy="24765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AD8C8D8-010C-4817-BB37-A2BEBBE5F37A}"/>
              </a:ext>
            </a:extLst>
          </p:cNvPr>
          <p:cNvSpPr txBox="1"/>
          <p:nvPr/>
        </p:nvSpPr>
        <p:spPr>
          <a:xfrm>
            <a:off x="7874282" y="2392351"/>
            <a:ext cx="1290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Button</a:t>
            </a:r>
            <a:r>
              <a:rPr lang="en-US" sz="2400" b="1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2075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040D2-A86C-4243-A80B-F70E434A6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7" y="2"/>
            <a:ext cx="10353761" cy="1326321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Software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9AA13-004E-4666-8F88-B700D31A5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7" y="1252823"/>
            <a:ext cx="10353762" cy="4817027"/>
          </a:xfrm>
        </p:spPr>
        <p:txBody>
          <a:bodyPr numCol="1">
            <a:noAutofit/>
          </a:bodyPr>
          <a:lstStyle/>
          <a:p>
            <a:pPr lvl="1">
              <a:lnSpc>
                <a:spcPct val="200000"/>
              </a:lnSpc>
            </a:pPr>
            <a:r>
              <a:rPr lang="fr-FR" sz="2800" b="1" err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void</a:t>
            </a:r>
            <a:r>
              <a:rPr lang="fr-FR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err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transformCoordinates</a:t>
            </a:r>
            <a:r>
              <a:rPr lang="fr-FR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2800" b="1" err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fr-FR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*x, </a:t>
            </a:r>
            <a:r>
              <a:rPr lang="fr-FR" sz="2800" b="1" err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fr-FR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*y)</a:t>
            </a:r>
          </a:p>
          <a:p>
            <a:pPr lvl="1">
              <a:lnSpc>
                <a:spcPct val="200000"/>
              </a:lnSpc>
            </a:pP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void </a:t>
            </a:r>
            <a:r>
              <a:rPr lang="en-US" sz="2800" b="1" err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sendEmailBrewFinished</a:t>
            </a: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()</a:t>
            </a:r>
          </a:p>
          <a:p>
            <a:pPr lvl="1">
              <a:lnSpc>
                <a:spcPct val="200000"/>
              </a:lnSpc>
            </a:pP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void </a:t>
            </a:r>
            <a:r>
              <a:rPr lang="en-US" sz="2800" b="1" err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printKeyBoard</a:t>
            </a: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(int layout)</a:t>
            </a:r>
          </a:p>
          <a:p>
            <a:pPr lvl="1">
              <a:lnSpc>
                <a:spcPct val="200000"/>
              </a:lnSpc>
            </a:pP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int </a:t>
            </a:r>
            <a:r>
              <a:rPr lang="en-US" sz="2800" b="1" err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keyBoardTouched</a:t>
            </a: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(int x, int y, int layout)</a:t>
            </a:r>
          </a:p>
          <a:p>
            <a:pPr lvl="1">
              <a:lnSpc>
                <a:spcPct val="200000"/>
              </a:lnSpc>
            </a:pP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void </a:t>
            </a:r>
            <a:r>
              <a:rPr lang="en-US" sz="2800" b="1" err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screen_in_progress</a:t>
            </a: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(int cycle, int temp, float flow, int </a:t>
            </a:r>
            <a:r>
              <a:rPr lang="en-US" sz="2800" b="1" err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timer_time</a:t>
            </a: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C83B3E-B50A-498C-8101-256F4771D1D7}"/>
              </a:ext>
            </a:extLst>
          </p:cNvPr>
          <p:cNvSpPr txBox="1">
            <a:spLocks/>
          </p:cNvSpPr>
          <p:nvPr/>
        </p:nvSpPr>
        <p:spPr>
          <a:xfrm>
            <a:off x="0" y="561562"/>
            <a:ext cx="3452537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2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 baseline="0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Functions</a:t>
            </a:r>
            <a:endParaRPr lang="en-US" sz="3600"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09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8E94B-C3DD-4C9A-970B-33EE9E327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8" y="2"/>
            <a:ext cx="10353761" cy="1326321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Power Consumption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4D0C0C-6AFF-4787-A9BB-89AFB7ED8129}"/>
              </a:ext>
            </a:extLst>
          </p:cNvPr>
          <p:cNvSpPr txBox="1">
            <a:spLocks/>
          </p:cNvSpPr>
          <p:nvPr/>
        </p:nvSpPr>
        <p:spPr>
          <a:xfrm>
            <a:off x="1864311" y="1217247"/>
            <a:ext cx="4388952" cy="506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Possible Concurrent Loads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461528-43C9-4410-BBB4-CE2F9F180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311" y="1611825"/>
            <a:ext cx="7337061" cy="51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7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1BAC3-2D5C-45F1-BB3A-AAD73E12B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-19997"/>
            <a:ext cx="10353761" cy="132632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Power Distribution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EE1861-14F9-44B1-BE59-E43B4EC230C2}"/>
              </a:ext>
            </a:extLst>
          </p:cNvPr>
          <p:cNvSpPr/>
          <p:nvPr/>
        </p:nvSpPr>
        <p:spPr>
          <a:xfrm>
            <a:off x="232533" y="1389852"/>
            <a:ext cx="1455821" cy="81814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60">
                <a:latin typeface="Calibri" panose="020F0502020204030204" pitchFamily="34" charset="0"/>
                <a:cs typeface="Calibri" panose="020F0502020204030204" pitchFamily="34" charset="0"/>
              </a:rPr>
              <a:t>Wall Outlet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7CAB897-1ACC-48B0-8CDD-7480FF75EC72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1688351" y="1798925"/>
            <a:ext cx="1318834" cy="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C07170-E196-466F-A2B9-6B0D635E6EA0}"/>
              </a:ext>
            </a:extLst>
          </p:cNvPr>
          <p:cNvSpPr/>
          <p:nvPr/>
        </p:nvSpPr>
        <p:spPr>
          <a:xfrm>
            <a:off x="3007188" y="1389851"/>
            <a:ext cx="1455821" cy="81814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60">
                <a:latin typeface="Calibri" panose="020F0502020204030204" pitchFamily="34" charset="0"/>
                <a:cs typeface="Calibri" panose="020F0502020204030204" pitchFamily="34" charset="0"/>
              </a:rPr>
              <a:t>Terminal Block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B261F3-5B4B-448B-9CB2-1E8EC77C0395}"/>
              </a:ext>
            </a:extLst>
          </p:cNvPr>
          <p:cNvSpPr/>
          <p:nvPr/>
        </p:nvSpPr>
        <p:spPr>
          <a:xfrm>
            <a:off x="9793664" y="3696759"/>
            <a:ext cx="1455821" cy="81814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60">
                <a:latin typeface="Calibri" panose="020F0502020204030204" pitchFamily="34" charset="0"/>
                <a:cs typeface="Calibri" panose="020F0502020204030204" pitchFamily="34" charset="0"/>
              </a:rPr>
              <a:t>5 Volt Regulator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FF01FF3-4D6B-4E67-A8F0-0523C29E8A92}"/>
              </a:ext>
            </a:extLst>
          </p:cNvPr>
          <p:cNvSpPr/>
          <p:nvPr/>
        </p:nvSpPr>
        <p:spPr>
          <a:xfrm>
            <a:off x="4170328" y="3687795"/>
            <a:ext cx="1455821" cy="81814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60">
                <a:latin typeface="Calibri" panose="020F0502020204030204" pitchFamily="34" charset="0"/>
                <a:cs typeface="Calibri" panose="020F0502020204030204" pitchFamily="34" charset="0"/>
              </a:rPr>
              <a:t>5 Volt Regulator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3867AD7-7B80-442F-A698-4EF64C5F0BA2}"/>
              </a:ext>
            </a:extLst>
          </p:cNvPr>
          <p:cNvSpPr/>
          <p:nvPr/>
        </p:nvSpPr>
        <p:spPr>
          <a:xfrm>
            <a:off x="5791615" y="1369981"/>
            <a:ext cx="1455821" cy="81814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60">
                <a:latin typeface="Calibri" panose="020F0502020204030204" pitchFamily="34" charset="0"/>
                <a:cs typeface="Calibri" panose="020F0502020204030204" pitchFamily="34" charset="0"/>
              </a:rPr>
              <a:t>Power Supply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43ED978-A7A3-42AC-B7C6-8E7384FA5A63}"/>
              </a:ext>
            </a:extLst>
          </p:cNvPr>
          <p:cNvSpPr/>
          <p:nvPr/>
        </p:nvSpPr>
        <p:spPr>
          <a:xfrm>
            <a:off x="1348352" y="3685588"/>
            <a:ext cx="1455821" cy="8181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60">
                <a:latin typeface="Calibri" panose="020F0502020204030204" pitchFamily="34" charset="0"/>
                <a:cs typeface="Calibri" panose="020F0502020204030204" pitchFamily="34" charset="0"/>
              </a:rPr>
              <a:t>3.3 Volt Regulator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6A47039-AF71-462B-8E39-F08C1AD4E434}"/>
              </a:ext>
            </a:extLst>
          </p:cNvPr>
          <p:cNvSpPr/>
          <p:nvPr/>
        </p:nvSpPr>
        <p:spPr>
          <a:xfrm>
            <a:off x="6992304" y="3696759"/>
            <a:ext cx="1455821" cy="81814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60">
                <a:latin typeface="Calibri" panose="020F0502020204030204" pitchFamily="34" charset="0"/>
                <a:cs typeface="Calibri" panose="020F0502020204030204" pitchFamily="34" charset="0"/>
              </a:rPr>
              <a:t>5 Volt Regulator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12EDE7C-E53C-4858-A0AB-4248CE2A9AD8}"/>
              </a:ext>
            </a:extLst>
          </p:cNvPr>
          <p:cNvSpPr/>
          <p:nvPr/>
        </p:nvSpPr>
        <p:spPr>
          <a:xfrm>
            <a:off x="10417567" y="1181686"/>
            <a:ext cx="1455821" cy="98550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60" dirty="0">
                <a:latin typeface="Calibri" panose="020F0502020204030204" pitchFamily="34" charset="0"/>
                <a:cs typeface="Calibri" panose="020F0502020204030204" pitchFamily="34" charset="0"/>
              </a:rPr>
              <a:t>9 Volt Battery </a:t>
            </a:r>
            <a:r>
              <a:rPr lang="en-US" sz="2160" dirty="0" smtClean="0">
                <a:latin typeface="Calibri" panose="020F0502020204030204" pitchFamily="34" charset="0"/>
                <a:cs typeface="Calibri" panose="020F0502020204030204" pitchFamily="34" charset="0"/>
              </a:rPr>
              <a:t>Backup</a:t>
            </a:r>
            <a:endParaRPr lang="en-US" sz="216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9D6357-A157-4859-A0BC-BC324887CAB5}"/>
              </a:ext>
            </a:extLst>
          </p:cNvPr>
          <p:cNvSpPr txBox="1"/>
          <p:nvPr/>
        </p:nvSpPr>
        <p:spPr>
          <a:xfrm>
            <a:off x="1781784" y="1988077"/>
            <a:ext cx="1092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120VAC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8175BB-E1B8-4040-9C3A-E4706B0201F0}"/>
              </a:ext>
            </a:extLst>
          </p:cNvPr>
          <p:cNvSpPr txBox="1"/>
          <p:nvPr/>
        </p:nvSpPr>
        <p:spPr>
          <a:xfrm>
            <a:off x="1244101" y="5484108"/>
            <a:ext cx="1664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WiFi</a:t>
            </a:r>
            <a:r>
              <a:rPr lang="en-US" sz="2000" b="1" dirty="0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smtClean="0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Module Spare</a:t>
            </a:r>
            <a:endParaRPr lang="en-US" sz="2000" b="1" dirty="0">
              <a:ln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665DED5-EE0E-40E4-B99C-9DE210AA36A0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7720212" y="4514909"/>
            <a:ext cx="0" cy="78861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DA515C5-E63D-4A24-9C17-EEC8B60368D4}"/>
              </a:ext>
            </a:extLst>
          </p:cNvPr>
          <p:cNvSpPr txBox="1"/>
          <p:nvPr/>
        </p:nvSpPr>
        <p:spPr>
          <a:xfrm>
            <a:off x="4798717" y="4598818"/>
            <a:ext cx="1092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5VDC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9BC802C-F403-4EBD-AAE0-1A6AAB2CE38A}"/>
              </a:ext>
            </a:extLst>
          </p:cNvPr>
          <p:cNvSpPr txBox="1"/>
          <p:nvPr/>
        </p:nvSpPr>
        <p:spPr>
          <a:xfrm>
            <a:off x="7637711" y="4598818"/>
            <a:ext cx="1092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5VDC</a:t>
            </a:r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CC6903FE-AA9B-4780-97A8-A65D4D76D45D}"/>
              </a:ext>
            </a:extLst>
          </p:cNvPr>
          <p:cNvCxnSpPr>
            <a:cxnSpLocks/>
            <a:stCxn id="17" idx="2"/>
          </p:cNvCxnSpPr>
          <p:nvPr/>
        </p:nvCxnSpPr>
        <p:spPr>
          <a:xfrm rot="5400000">
            <a:off x="10220331" y="2771616"/>
            <a:ext cx="1529573" cy="320722"/>
          </a:xfrm>
          <a:prstGeom prst="bentConnector3">
            <a:avLst>
              <a:gd name="adj1" fmla="val 50000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9A389AB-BBB5-4116-A1A5-A73CDEF80FA2}"/>
              </a:ext>
            </a:extLst>
          </p:cNvPr>
          <p:cNvSpPr txBox="1"/>
          <p:nvPr/>
        </p:nvSpPr>
        <p:spPr>
          <a:xfrm>
            <a:off x="11165004" y="2396214"/>
            <a:ext cx="977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9 VDC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D8E29F3-D19F-471D-B86A-2C1485799FD6}"/>
              </a:ext>
            </a:extLst>
          </p:cNvPr>
          <p:cNvCxnSpPr>
            <a:cxnSpLocks/>
          </p:cNvCxnSpPr>
          <p:nvPr/>
        </p:nvCxnSpPr>
        <p:spPr>
          <a:xfrm flipV="1">
            <a:off x="4463006" y="1813379"/>
            <a:ext cx="1318834" cy="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A80DAE2-7F78-4823-A26B-16F6F20EE675}"/>
              </a:ext>
            </a:extLst>
          </p:cNvPr>
          <p:cNvSpPr txBox="1"/>
          <p:nvPr/>
        </p:nvSpPr>
        <p:spPr>
          <a:xfrm>
            <a:off x="4556439" y="2002528"/>
            <a:ext cx="1092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120VAC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0F62B1C-BF0C-4ED4-853B-8455059BB58C}"/>
              </a:ext>
            </a:extLst>
          </p:cNvPr>
          <p:cNvCxnSpPr>
            <a:cxnSpLocks/>
          </p:cNvCxnSpPr>
          <p:nvPr/>
        </p:nvCxnSpPr>
        <p:spPr>
          <a:xfrm>
            <a:off x="10520017" y="4514909"/>
            <a:ext cx="0" cy="78861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7F22686-24C9-49A4-BC89-173CB3F59EA8}"/>
              </a:ext>
            </a:extLst>
          </p:cNvPr>
          <p:cNvCxnSpPr>
            <a:cxnSpLocks/>
          </p:cNvCxnSpPr>
          <p:nvPr/>
        </p:nvCxnSpPr>
        <p:spPr>
          <a:xfrm>
            <a:off x="4894281" y="4514909"/>
            <a:ext cx="0" cy="78861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96809A8-95A3-43D7-A4F7-7BFBD30E0950}"/>
              </a:ext>
            </a:extLst>
          </p:cNvPr>
          <p:cNvCxnSpPr>
            <a:cxnSpLocks/>
          </p:cNvCxnSpPr>
          <p:nvPr/>
        </p:nvCxnSpPr>
        <p:spPr>
          <a:xfrm>
            <a:off x="2055286" y="4514909"/>
            <a:ext cx="0" cy="78861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70028C45-8B86-4BE2-8CBB-314560F78850}"/>
              </a:ext>
            </a:extLst>
          </p:cNvPr>
          <p:cNvSpPr txBox="1"/>
          <p:nvPr/>
        </p:nvSpPr>
        <p:spPr>
          <a:xfrm>
            <a:off x="10417567" y="4598818"/>
            <a:ext cx="1092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5VDC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EF84EE1-EAC1-4BA7-9AFD-AAB32D71BACE}"/>
              </a:ext>
            </a:extLst>
          </p:cNvPr>
          <p:cNvSpPr txBox="1"/>
          <p:nvPr/>
        </p:nvSpPr>
        <p:spPr>
          <a:xfrm>
            <a:off x="1998913" y="4585268"/>
            <a:ext cx="1092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3.3VDC</a:t>
            </a:r>
          </a:p>
        </p:txBody>
      </p: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B3D1DB5C-2D65-45C0-A469-4741A7F51490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 rot="5400000">
            <a:off x="3549166" y="715229"/>
            <a:ext cx="1497459" cy="4443263"/>
          </a:xfrm>
          <a:prstGeom prst="bent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or: Elbow 73">
            <a:extLst>
              <a:ext uri="{FF2B5EF4-FFF2-40B4-BE49-F238E27FC236}">
                <a16:creationId xmlns:a16="http://schemas.microsoft.com/office/drawing/2014/main" id="{0F4846BC-C280-470C-994A-553DF13A3AB7}"/>
              </a:ext>
            </a:extLst>
          </p:cNvPr>
          <p:cNvCxnSpPr>
            <a:cxnSpLocks/>
            <a:stCxn id="13" idx="2"/>
            <a:endCxn id="12" idx="0"/>
          </p:cNvCxnSpPr>
          <p:nvPr/>
        </p:nvCxnSpPr>
        <p:spPr>
          <a:xfrm rot="5400000">
            <a:off x="4959050" y="2127322"/>
            <a:ext cx="1499666" cy="1621287"/>
          </a:xfrm>
          <a:prstGeom prst="bent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or: Elbow 77">
            <a:extLst>
              <a:ext uri="{FF2B5EF4-FFF2-40B4-BE49-F238E27FC236}">
                <a16:creationId xmlns:a16="http://schemas.microsoft.com/office/drawing/2014/main" id="{7D38E41A-5339-47AF-8B09-5A14B9040D99}"/>
              </a:ext>
            </a:extLst>
          </p:cNvPr>
          <p:cNvCxnSpPr>
            <a:cxnSpLocks/>
            <a:stCxn id="13" idx="2"/>
            <a:endCxn id="15" idx="0"/>
          </p:cNvCxnSpPr>
          <p:nvPr/>
        </p:nvCxnSpPr>
        <p:spPr>
          <a:xfrm rot="16200000" flipH="1">
            <a:off x="6365552" y="2342102"/>
            <a:ext cx="1508630" cy="1200689"/>
          </a:xfrm>
          <a:prstGeom prst="bent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FF833677-F6ED-4CD6-96F2-F80D412D0CA7}"/>
              </a:ext>
            </a:extLst>
          </p:cNvPr>
          <p:cNvCxnSpPr>
            <a:cxnSpLocks/>
          </p:cNvCxnSpPr>
          <p:nvPr/>
        </p:nvCxnSpPr>
        <p:spPr>
          <a:xfrm>
            <a:off x="6557072" y="2937965"/>
            <a:ext cx="3558668" cy="737861"/>
          </a:xfrm>
          <a:prstGeom prst="bentConnector3">
            <a:avLst>
              <a:gd name="adj1" fmla="val 99922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223014C5-020F-4111-9897-30899F0F1277}"/>
              </a:ext>
            </a:extLst>
          </p:cNvPr>
          <p:cNvSpPr txBox="1"/>
          <p:nvPr/>
        </p:nvSpPr>
        <p:spPr>
          <a:xfrm>
            <a:off x="6523402" y="2362823"/>
            <a:ext cx="1232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12 VDC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86DE657-0F21-49A3-B8D7-E71DCAA9E08F}"/>
              </a:ext>
            </a:extLst>
          </p:cNvPr>
          <p:cNvSpPr txBox="1"/>
          <p:nvPr/>
        </p:nvSpPr>
        <p:spPr>
          <a:xfrm>
            <a:off x="4062123" y="5509834"/>
            <a:ext cx="1664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Relay Board 1</a:t>
            </a:r>
            <a:endParaRPr lang="en-US" sz="2000" b="1" dirty="0">
              <a:ln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C39EF86-8C2A-45E3-8046-8A0EC4A6AB76}"/>
              </a:ext>
            </a:extLst>
          </p:cNvPr>
          <p:cNvSpPr txBox="1"/>
          <p:nvPr/>
        </p:nvSpPr>
        <p:spPr>
          <a:xfrm>
            <a:off x="6899865" y="5484108"/>
            <a:ext cx="1664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Relay Board 2</a:t>
            </a:r>
            <a:endParaRPr lang="en-US" sz="2000" b="1" dirty="0">
              <a:ln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141FB51-EE78-4F8B-A48E-7F06AD8AAFDF}"/>
              </a:ext>
            </a:extLst>
          </p:cNvPr>
          <p:cNvSpPr txBox="1"/>
          <p:nvPr/>
        </p:nvSpPr>
        <p:spPr>
          <a:xfrm>
            <a:off x="9687859" y="5484108"/>
            <a:ext cx="1664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MCU</a:t>
            </a:r>
          </a:p>
        </p:txBody>
      </p:sp>
    </p:spTree>
    <p:extLst>
      <p:ext uri="{BB962C8B-B14F-4D97-AF65-F5344CB8AC3E}">
        <p14:creationId xmlns:p14="http://schemas.microsoft.com/office/powerpoint/2010/main" val="534128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" t="8628" r="3334" b="10221"/>
          <a:stretch/>
        </p:blipFill>
        <p:spPr>
          <a:xfrm rot="5400000">
            <a:off x="4401532" y="-932466"/>
            <a:ext cx="6858000" cy="87229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E91F02-DD60-43C9-8563-A81FAD5E0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843" y="0"/>
            <a:ext cx="2921379" cy="1809748"/>
          </a:xfrm>
        </p:spPr>
        <p:txBody>
          <a:bodyPr>
            <a:no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Power Supply PCB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06001F-F5DE-47AD-9779-483446A030BC}"/>
              </a:ext>
            </a:extLst>
          </p:cNvPr>
          <p:cNvSpPr txBox="1"/>
          <p:nvPr/>
        </p:nvSpPr>
        <p:spPr>
          <a:xfrm>
            <a:off x="0" y="1600090"/>
            <a:ext cx="370473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5V Regulator –TI’s TPS563231DRLR</a:t>
            </a:r>
          </a:p>
          <a:p>
            <a:pPr marL="742932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$0.82</a:t>
            </a:r>
          </a:p>
          <a:p>
            <a:pPr marL="742932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1.6mm X 1.6mm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3.3V Regulator – TI’s TPS564201DDCR</a:t>
            </a:r>
          </a:p>
          <a:p>
            <a:pPr marL="742932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$1.15</a:t>
            </a:r>
          </a:p>
          <a:p>
            <a:pPr marL="742932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1.6mm X 2.9mm</a:t>
            </a:r>
          </a:p>
          <a:p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FD993E-67C5-486A-88FE-D044FF87FB38}"/>
              </a:ext>
            </a:extLst>
          </p:cNvPr>
          <p:cNvSpPr txBox="1"/>
          <p:nvPr/>
        </p:nvSpPr>
        <p:spPr>
          <a:xfrm>
            <a:off x="11142483" y="6410227"/>
            <a:ext cx="754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5VDC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D6206-9964-4882-9869-876CD77622A7}"/>
              </a:ext>
            </a:extLst>
          </p:cNvPr>
          <p:cNvSpPr txBox="1"/>
          <p:nvPr/>
        </p:nvSpPr>
        <p:spPr>
          <a:xfrm>
            <a:off x="9220986" y="6410227"/>
            <a:ext cx="754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5VDC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F645AC-BCFF-4F16-B0FF-7142D2E9667E}"/>
              </a:ext>
            </a:extLst>
          </p:cNvPr>
          <p:cNvSpPr txBox="1"/>
          <p:nvPr/>
        </p:nvSpPr>
        <p:spPr>
          <a:xfrm>
            <a:off x="7192652" y="6410227"/>
            <a:ext cx="754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5VDC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485E21-ED51-4F6A-944E-689C5808E7D1}"/>
              </a:ext>
            </a:extLst>
          </p:cNvPr>
          <p:cNvSpPr txBox="1"/>
          <p:nvPr/>
        </p:nvSpPr>
        <p:spPr>
          <a:xfrm>
            <a:off x="4495014" y="6410227"/>
            <a:ext cx="915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3.3VDC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91BBDA-8092-4F92-9C3D-92B43F252EF4}"/>
              </a:ext>
            </a:extLst>
          </p:cNvPr>
          <p:cNvSpPr txBox="1"/>
          <p:nvPr/>
        </p:nvSpPr>
        <p:spPr>
          <a:xfrm>
            <a:off x="10983796" y="190108"/>
            <a:ext cx="86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12VDC</a:t>
            </a:r>
          </a:p>
        </p:txBody>
      </p:sp>
    </p:spTree>
    <p:extLst>
      <p:ext uri="{BB962C8B-B14F-4D97-AF65-F5344CB8AC3E}">
        <p14:creationId xmlns:p14="http://schemas.microsoft.com/office/powerpoint/2010/main" val="279776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99EBF2C-6706-46CD-BCED-2CE43ED620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626" y="740395"/>
            <a:ext cx="11400816" cy="5871806"/>
          </a:xfrm>
        </p:spPr>
        <p:txBody>
          <a:bodyPr anchor="t">
            <a:normAutofit/>
          </a:bodyPr>
          <a:lstStyle/>
          <a:p>
            <a:pPr marL="514350" indent="-514350" algn="l">
              <a:lnSpc>
                <a:spcPct val="200000"/>
              </a:lnSpc>
              <a:buFont typeface="+mj-lt"/>
              <a:buAutoNum type="arabicParenR"/>
            </a:pP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 Preparation of equipment and sanitize </a:t>
            </a:r>
          </a:p>
          <a:p>
            <a:pPr marL="514350" indent="-514350" algn="l">
              <a:lnSpc>
                <a:spcPct val="200000"/>
              </a:lnSpc>
              <a:buFont typeface="+mj-lt"/>
              <a:buAutoNum type="arabicParenR"/>
            </a:pP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 Steeping and </a:t>
            </a:r>
            <a:r>
              <a:rPr lang="en-US" sz="2800" b="1" err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sparging</a:t>
            </a: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(15 – 60 mins)</a:t>
            </a:r>
          </a:p>
          <a:p>
            <a:pPr marL="514350" indent="-514350" algn="l">
              <a:lnSpc>
                <a:spcPct val="200000"/>
              </a:lnSpc>
              <a:buFont typeface="+mj-lt"/>
              <a:buAutoNum type="arabicParenR"/>
            </a:pP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 Boiling the mash, malt, and hops (60 – 90 mins constantly stirring)</a:t>
            </a:r>
          </a:p>
          <a:p>
            <a:pPr marL="514350" indent="-514350" algn="l">
              <a:lnSpc>
                <a:spcPct val="200000"/>
              </a:lnSpc>
              <a:buFont typeface="+mj-lt"/>
              <a:buAutoNum type="arabicParenR"/>
            </a:pP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 Fermenting the wort (2 – 8+ weeks)</a:t>
            </a:r>
          </a:p>
          <a:p>
            <a:pPr marL="514350" indent="-514350" algn="l">
              <a:lnSpc>
                <a:spcPct val="200000"/>
              </a:lnSpc>
              <a:buFont typeface="+mj-lt"/>
              <a:buAutoNum type="arabicParenR"/>
            </a:pP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 Bottling or kegging (3 days – 2 weeks)</a:t>
            </a:r>
          </a:p>
          <a:p>
            <a:pPr algn="l">
              <a:lnSpc>
                <a:spcPct val="200000"/>
              </a:lnSpc>
            </a:pP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* Each different recipe has different temperatures, times, and amount</a:t>
            </a:r>
          </a:p>
          <a:p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17" indent="-285717">
              <a:buFont typeface="Arial" panose="020B0604020202020204" pitchFamily="34" charset="0"/>
              <a:buChar char="•"/>
            </a:pP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DBC945-8376-473C-A178-2D36C5C5CE53}"/>
              </a:ext>
            </a:extLst>
          </p:cNvPr>
          <p:cNvSpPr/>
          <p:nvPr/>
        </p:nvSpPr>
        <p:spPr>
          <a:xfrm>
            <a:off x="3326170" y="70410"/>
            <a:ext cx="55396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Brewing Process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862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525" y="0"/>
            <a:ext cx="7492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9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040D2-A86C-4243-A80B-F70E434A6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7" y="2"/>
            <a:ext cx="10353761" cy="1326321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Battery Backup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9AA13-004E-4666-8F88-B700D31A5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68" y="1486464"/>
            <a:ext cx="10755691" cy="413056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Only for MCU in the case of temporary power losses</a:t>
            </a:r>
          </a:p>
          <a:p>
            <a:pPr lvl="1">
              <a:lnSpc>
                <a:spcPct val="200000"/>
              </a:lnSpc>
            </a:pP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9 Volt battery, 500mAh</a:t>
            </a:r>
          </a:p>
          <a:p>
            <a:pPr lvl="1">
              <a:lnSpc>
                <a:spcPct val="200000"/>
              </a:lnSpc>
            </a:pP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Meets the 4 hour specification</a:t>
            </a:r>
          </a:p>
          <a:p>
            <a:pPr lvl="1">
              <a:lnSpc>
                <a:spcPct val="200000"/>
              </a:lnSpc>
            </a:pP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Protection against power flickering</a:t>
            </a:r>
          </a:p>
          <a:p>
            <a:pPr marL="0" indent="0">
              <a:lnSpc>
                <a:spcPct val="200000"/>
              </a:lnSpc>
              <a:buNone/>
            </a:pPr>
            <a:endParaRPr lang="en-US" b="1">
              <a:ln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" t="45007" r="72401" b="29563"/>
          <a:stretch/>
        </p:blipFill>
        <p:spPr>
          <a:xfrm rot="16200000">
            <a:off x="7936978" y="2625169"/>
            <a:ext cx="3061748" cy="4914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906D06-7264-4F8B-AE6C-30F98E6E2A52}"/>
              </a:ext>
            </a:extLst>
          </p:cNvPr>
          <p:cNvSpPr txBox="1"/>
          <p:nvPr/>
        </p:nvSpPr>
        <p:spPr>
          <a:xfrm>
            <a:off x="11303060" y="4619134"/>
            <a:ext cx="754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9VDC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AA50D9-C09B-4AC2-B54D-8068E46E699F}"/>
              </a:ext>
            </a:extLst>
          </p:cNvPr>
          <p:cNvSpPr txBox="1"/>
          <p:nvPr/>
        </p:nvSpPr>
        <p:spPr>
          <a:xfrm>
            <a:off x="6922577" y="4988466"/>
            <a:ext cx="901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12VDC</a:t>
            </a:r>
          </a:p>
        </p:txBody>
      </p:sp>
    </p:spTree>
    <p:extLst>
      <p:ext uri="{BB962C8B-B14F-4D97-AF65-F5344CB8AC3E}">
        <p14:creationId xmlns:p14="http://schemas.microsoft.com/office/powerpoint/2010/main" val="1416459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1FF0E-C816-4D8E-963D-838F2D60B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8" y="609603"/>
            <a:ext cx="10353761" cy="5658035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Administrative</a:t>
            </a:r>
          </a:p>
        </p:txBody>
      </p:sp>
    </p:spTree>
    <p:extLst>
      <p:ext uri="{BB962C8B-B14F-4D97-AF65-F5344CB8AC3E}">
        <p14:creationId xmlns:p14="http://schemas.microsoft.com/office/powerpoint/2010/main" val="383372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4532-7BC0-4E3B-82B6-4307CFC77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8" y="2"/>
            <a:ext cx="10353761" cy="1326321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Proposed Project Budget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A552D20-59DD-49BA-911F-942457E1D9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257174"/>
              </p:ext>
            </p:extLst>
          </p:nvPr>
        </p:nvGraphicFramePr>
        <p:xfrm>
          <a:off x="1977667" y="1680908"/>
          <a:ext cx="8226018" cy="4056535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4797330">
                  <a:extLst>
                    <a:ext uri="{9D8B030D-6E8A-4147-A177-3AD203B41FA5}">
                      <a16:colId xmlns:a16="http://schemas.microsoft.com/office/drawing/2014/main" val="1455312226"/>
                    </a:ext>
                  </a:extLst>
                </a:gridCol>
                <a:gridCol w="1514234">
                  <a:extLst>
                    <a:ext uri="{9D8B030D-6E8A-4147-A177-3AD203B41FA5}">
                      <a16:colId xmlns:a16="http://schemas.microsoft.com/office/drawing/2014/main" val="2910953249"/>
                    </a:ext>
                  </a:extLst>
                </a:gridCol>
                <a:gridCol w="1914454">
                  <a:extLst>
                    <a:ext uri="{9D8B030D-6E8A-4147-A177-3AD203B41FA5}">
                      <a16:colId xmlns:a16="http://schemas.microsoft.com/office/drawing/2014/main" val="3624124542"/>
                    </a:ext>
                  </a:extLst>
                </a:gridCol>
              </a:tblGrid>
              <a:tr h="3359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Description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Quanity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Price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2257059"/>
                  </a:ext>
                </a:extLst>
              </a:tr>
              <a:tr h="3359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Heating element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200.00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202846"/>
                  </a:ext>
                </a:extLst>
              </a:tr>
              <a:tr h="3359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 supply components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100.00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189346"/>
                  </a:ext>
                </a:extLst>
              </a:tr>
              <a:tr h="3359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PCB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100.00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847212"/>
                  </a:ext>
                </a:extLst>
              </a:tr>
              <a:tr h="3359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Motor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50.00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092079"/>
                  </a:ext>
                </a:extLst>
              </a:tr>
              <a:tr h="3359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Pumps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200.00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010966"/>
                  </a:ext>
                </a:extLst>
              </a:tr>
              <a:tr h="3359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Stainless steel containers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200.00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941484"/>
                  </a:ext>
                </a:extLst>
              </a:tr>
              <a:tr h="3359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Hoses and components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50.00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481198"/>
                  </a:ext>
                </a:extLst>
              </a:tr>
              <a:tr h="3359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Cooling unit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50.00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640159"/>
                  </a:ext>
                </a:extLst>
              </a:tr>
              <a:tr h="3359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Sanitation materials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50.00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409667"/>
                  </a:ext>
                </a:extLst>
              </a:tr>
              <a:tr h="3611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Brewing material (Hops, malt)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100.00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027371"/>
                  </a:ext>
                </a:extLst>
              </a:tr>
              <a:tr h="3359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1100.00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119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8674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4822D-2633-4502-AD25-76692DB1C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22" y="3"/>
            <a:ext cx="10353761" cy="1326321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Actual Project Budget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44993FF-6B93-47EC-876C-B614501759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805455"/>
              </p:ext>
            </p:extLst>
          </p:nvPr>
        </p:nvGraphicFramePr>
        <p:xfrm>
          <a:off x="1905742" y="1711659"/>
          <a:ext cx="8380519" cy="42646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06978">
                  <a:extLst>
                    <a:ext uri="{9D8B030D-6E8A-4147-A177-3AD203B41FA5}">
                      <a16:colId xmlns:a16="http://schemas.microsoft.com/office/drawing/2014/main" val="1455312226"/>
                    </a:ext>
                  </a:extLst>
                </a:gridCol>
                <a:gridCol w="1695635">
                  <a:extLst>
                    <a:ext uri="{9D8B030D-6E8A-4147-A177-3AD203B41FA5}">
                      <a16:colId xmlns:a16="http://schemas.microsoft.com/office/drawing/2014/main" val="2910953249"/>
                    </a:ext>
                  </a:extLst>
                </a:gridCol>
                <a:gridCol w="1877906">
                  <a:extLst>
                    <a:ext uri="{9D8B030D-6E8A-4147-A177-3AD203B41FA5}">
                      <a16:colId xmlns:a16="http://schemas.microsoft.com/office/drawing/2014/main" val="3624124542"/>
                    </a:ext>
                  </a:extLst>
                </a:gridCol>
              </a:tblGrid>
              <a:tr h="311679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Description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Quanity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Price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257059"/>
                  </a:ext>
                </a:extLst>
              </a:tr>
              <a:tr h="311679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Water system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180.00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202846"/>
                  </a:ext>
                </a:extLst>
              </a:tr>
              <a:tr h="311679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Fluid transfer system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350.00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189346"/>
                  </a:ext>
                </a:extLst>
              </a:tr>
              <a:tr h="311679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Steeping system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250.00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847212"/>
                  </a:ext>
                </a:extLst>
              </a:tr>
              <a:tr h="311679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Boiling system ( Including dispensing units )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500.00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092079"/>
                  </a:ext>
                </a:extLst>
              </a:tr>
              <a:tr h="311679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Fermenting system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200.00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010966"/>
                  </a:ext>
                </a:extLst>
              </a:tr>
              <a:tr h="311679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Control cabinet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100.00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941484"/>
                  </a:ext>
                </a:extLst>
              </a:tr>
              <a:tr h="311679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Relays, amplifiers, and wires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120.00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481198"/>
                  </a:ext>
                </a:extLst>
              </a:tr>
              <a:tr h="311679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Power supplies 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100.00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640159"/>
                  </a:ext>
                </a:extLst>
              </a:tr>
              <a:tr h="311679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PCB/MCU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100.00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409667"/>
                  </a:ext>
                </a:extLst>
              </a:tr>
              <a:tr h="338565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Frame and brewing material (Hops, malt)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100.00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027371"/>
                  </a:ext>
                </a:extLst>
              </a:tr>
              <a:tr h="338565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Miscellaneous</a:t>
                      </a:r>
                      <a:r>
                        <a:rPr lang="en-US" sz="2000" b="0" kern="120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lang="en-US" sz="2000" b="0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500.00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555469"/>
                  </a:ext>
                </a:extLst>
              </a:tr>
              <a:tr h="311679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Total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2500.00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119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5744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F9676-A80A-4079-8817-D9D6A61E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7" y="2"/>
            <a:ext cx="10353761" cy="1326321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Roles and Responsibilities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ABF1EBA-4AAA-4FE3-B724-EA900AE69C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4949314"/>
              </p:ext>
            </p:extLst>
          </p:nvPr>
        </p:nvGraphicFramePr>
        <p:xfrm>
          <a:off x="170157" y="1979720"/>
          <a:ext cx="11851687" cy="388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6854">
                  <a:extLst>
                    <a:ext uri="{9D8B030D-6E8A-4147-A177-3AD203B41FA5}">
                      <a16:colId xmlns:a16="http://schemas.microsoft.com/office/drawing/2014/main" val="1789466499"/>
                    </a:ext>
                  </a:extLst>
                </a:gridCol>
                <a:gridCol w="1124506">
                  <a:extLst>
                    <a:ext uri="{9D8B030D-6E8A-4147-A177-3AD203B41FA5}">
                      <a16:colId xmlns:a16="http://schemas.microsoft.com/office/drawing/2014/main" val="330167098"/>
                    </a:ext>
                  </a:extLst>
                </a:gridCol>
                <a:gridCol w="1233996">
                  <a:extLst>
                    <a:ext uri="{9D8B030D-6E8A-4147-A177-3AD203B41FA5}">
                      <a16:colId xmlns:a16="http://schemas.microsoft.com/office/drawing/2014/main" val="2749280252"/>
                    </a:ext>
                  </a:extLst>
                </a:gridCol>
                <a:gridCol w="1322773">
                  <a:extLst>
                    <a:ext uri="{9D8B030D-6E8A-4147-A177-3AD203B41FA5}">
                      <a16:colId xmlns:a16="http://schemas.microsoft.com/office/drawing/2014/main" val="380039704"/>
                    </a:ext>
                  </a:extLst>
                </a:gridCol>
                <a:gridCol w="1571347">
                  <a:extLst>
                    <a:ext uri="{9D8B030D-6E8A-4147-A177-3AD203B41FA5}">
                      <a16:colId xmlns:a16="http://schemas.microsoft.com/office/drawing/2014/main" val="2449240481"/>
                    </a:ext>
                  </a:extLst>
                </a:gridCol>
                <a:gridCol w="1367162">
                  <a:extLst>
                    <a:ext uri="{9D8B030D-6E8A-4147-A177-3AD203B41FA5}">
                      <a16:colId xmlns:a16="http://schemas.microsoft.com/office/drawing/2014/main" val="300687937"/>
                    </a:ext>
                  </a:extLst>
                </a:gridCol>
                <a:gridCol w="1281341">
                  <a:extLst>
                    <a:ext uri="{9D8B030D-6E8A-4147-A177-3AD203B41FA5}">
                      <a16:colId xmlns:a16="http://schemas.microsoft.com/office/drawing/2014/main" val="1474312360"/>
                    </a:ext>
                  </a:extLst>
                </a:gridCol>
                <a:gridCol w="1316854">
                  <a:extLst>
                    <a:ext uri="{9D8B030D-6E8A-4147-A177-3AD203B41FA5}">
                      <a16:colId xmlns:a16="http://schemas.microsoft.com/office/drawing/2014/main" val="4265676293"/>
                    </a:ext>
                  </a:extLst>
                </a:gridCol>
                <a:gridCol w="1316854">
                  <a:extLst>
                    <a:ext uri="{9D8B030D-6E8A-4147-A177-3AD203B41FA5}">
                      <a16:colId xmlns:a16="http://schemas.microsoft.com/office/drawing/2014/main" val="3660816118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Name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Fluid Systems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Steeping System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Boiling Systems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Fermenting System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PCB/MCU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 Supplies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Comm. and Coding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Frame and Control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580497"/>
                  </a:ext>
                </a:extLst>
              </a:tr>
              <a:tr h="72095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Jason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980956"/>
                  </a:ext>
                </a:extLst>
              </a:tr>
              <a:tr h="72095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Kyle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348078"/>
                  </a:ext>
                </a:extLst>
              </a:tr>
              <a:tr h="72095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Laura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083988"/>
                  </a:ext>
                </a:extLst>
              </a:tr>
              <a:tr h="72095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Kevin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254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8451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1FF0E-C816-4D8E-963D-838F2D60B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8" y="609603"/>
            <a:ext cx="10353761" cy="5658035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Testing</a:t>
            </a:r>
          </a:p>
        </p:txBody>
      </p:sp>
    </p:spTree>
    <p:extLst>
      <p:ext uri="{BB962C8B-B14F-4D97-AF65-F5344CB8AC3E}">
        <p14:creationId xmlns:p14="http://schemas.microsoft.com/office/powerpoint/2010/main" val="83076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A552D20-59DD-49BA-911F-942457E1D99F}"/>
              </a:ext>
            </a:extLst>
          </p:cNvPr>
          <p:cNvGraphicFramePr>
            <a:graphicFrameLocks noGrp="1"/>
          </p:cNvGraphicFramePr>
          <p:nvPr/>
        </p:nvGraphicFramePr>
        <p:xfrm>
          <a:off x="1755034" y="1557083"/>
          <a:ext cx="8671283" cy="4728423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4340966">
                  <a:extLst>
                    <a:ext uri="{9D8B030D-6E8A-4147-A177-3AD203B41FA5}">
                      <a16:colId xmlns:a16="http://schemas.microsoft.com/office/drawing/2014/main" val="1455312226"/>
                    </a:ext>
                  </a:extLst>
                </a:gridCol>
                <a:gridCol w="4330317">
                  <a:extLst>
                    <a:ext uri="{9D8B030D-6E8A-4147-A177-3AD203B41FA5}">
                      <a16:colId xmlns:a16="http://schemas.microsoft.com/office/drawing/2014/main" val="2910953249"/>
                    </a:ext>
                  </a:extLst>
                </a:gridCol>
              </a:tblGrid>
              <a:tr h="3359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Test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Outcome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2257059"/>
                  </a:ext>
                </a:extLst>
              </a:tr>
              <a:tr h="3359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Max</a:t>
                      </a:r>
                      <a:r>
                        <a:rPr lang="en-US" sz="2000" b="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Current of System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 A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202846"/>
                  </a:ext>
                </a:extLst>
              </a:tr>
              <a:tr h="3359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Memory</a:t>
                      </a:r>
                      <a:r>
                        <a:rPr lang="en-US" sz="2000" b="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Storage of Recipes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 Recipes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189346"/>
                  </a:ext>
                </a:extLst>
              </a:tr>
              <a:tr h="3359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Email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Sent</a:t>
                      </a:r>
                      <a:r>
                        <a:rPr lang="en-US" sz="2000" b="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and Received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847212"/>
                  </a:ext>
                </a:extLst>
              </a:tr>
              <a:tr h="3359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WiFi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Connects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140012"/>
                  </a:ext>
                </a:extLst>
              </a:tr>
              <a:tr h="3359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User interface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Reads</a:t>
                      </a:r>
                      <a:r>
                        <a:rPr lang="en-US" sz="2000" b="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input and displays properly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406088"/>
                  </a:ext>
                </a:extLst>
              </a:tr>
              <a:tr h="3359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Functions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Communicate and run properly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0072583"/>
                  </a:ext>
                </a:extLst>
              </a:tr>
              <a:tr h="3359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Temperature</a:t>
                      </a:r>
                      <a:r>
                        <a:rPr lang="en-US" sz="2000" b="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Control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±5 F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092079"/>
                  </a:ext>
                </a:extLst>
              </a:tr>
              <a:tr h="3359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Flow</a:t>
                      </a:r>
                      <a:r>
                        <a:rPr lang="en-US" sz="2000" b="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Control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±2%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010966"/>
                  </a:ext>
                </a:extLst>
              </a:tr>
              <a:tr h="3359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Power Supply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Tested</a:t>
                      </a:r>
                      <a:r>
                        <a:rPr lang="en-US" sz="2000" b="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to full load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941484"/>
                  </a:ext>
                </a:extLst>
              </a:tr>
              <a:tr h="3359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PCB Test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All</a:t>
                      </a:r>
                      <a:r>
                        <a:rPr lang="en-US" sz="2000" b="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input and outputs full function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481198"/>
                  </a:ext>
                </a:extLst>
              </a:tr>
              <a:tr h="3359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Pump</a:t>
                      </a:r>
                      <a:r>
                        <a:rPr lang="en-US" sz="2000" b="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Proper flow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640159"/>
                  </a:ext>
                </a:extLst>
              </a:tr>
              <a:tr h="3359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Float Switch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Properly operate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409667"/>
                  </a:ext>
                </a:extLst>
              </a:tr>
              <a:tr h="3611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Relay</a:t>
                      </a:r>
                      <a:r>
                        <a:rPr lang="en-US" sz="2000" b="0" baseline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Boards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Proper switching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027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550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6D796-D542-488B-BC87-3EE5EA00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9" y="174174"/>
            <a:ext cx="10353761" cy="1326321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Issues and Lesson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032ED-F6D1-4DF6-ACA7-8A11BBAD0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181099"/>
            <a:ext cx="10353762" cy="5324475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b="1" dirty="0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MCU kept resetting</a:t>
            </a:r>
          </a:p>
          <a:p>
            <a:pPr>
              <a:lnSpc>
                <a:spcPct val="200000"/>
              </a:lnSpc>
            </a:pPr>
            <a:r>
              <a:rPr lang="en-US" b="1" dirty="0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Condensation on electronics</a:t>
            </a:r>
          </a:p>
          <a:p>
            <a:pPr>
              <a:lnSpc>
                <a:spcPct val="200000"/>
              </a:lnSpc>
            </a:pPr>
            <a:r>
              <a:rPr lang="en-US" b="1" dirty="0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Reaching boiling temperature and temperature readings</a:t>
            </a:r>
          </a:p>
          <a:p>
            <a:pPr>
              <a:lnSpc>
                <a:spcPct val="200000"/>
              </a:lnSpc>
            </a:pPr>
            <a:r>
              <a:rPr lang="en-US" b="1" dirty="0" smtClean="0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SPI </a:t>
            </a:r>
            <a:r>
              <a:rPr lang="en-US" b="1" dirty="0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communication with RA8875 and MAX31865 board</a:t>
            </a:r>
          </a:p>
          <a:p>
            <a:pPr>
              <a:lnSpc>
                <a:spcPct val="200000"/>
              </a:lnSpc>
            </a:pPr>
            <a:r>
              <a:rPr lang="en-US" b="1" dirty="0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Email protocol refused </a:t>
            </a:r>
            <a:r>
              <a:rPr lang="en-US" b="1" dirty="0" smtClean="0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communication</a:t>
            </a:r>
            <a:endParaRPr lang="en-US" b="1" dirty="0">
              <a:ln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endParaRPr lang="en-US" b="1" dirty="0">
              <a:ln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endParaRPr lang="en-US" b="1" dirty="0">
              <a:ln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22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questions beer">
            <a:extLst>
              <a:ext uri="{FF2B5EF4-FFF2-40B4-BE49-F238E27FC236}">
                <a16:creationId xmlns:a16="http://schemas.microsoft.com/office/drawing/2014/main" id="{7C077D3A-B61F-445D-925E-E85549399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191" y="-9618"/>
            <a:ext cx="6867618" cy="686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380A28-5D56-4C30-9566-6A64D8349C7E}"/>
              </a:ext>
            </a:extLst>
          </p:cNvPr>
          <p:cNvSpPr txBox="1"/>
          <p:nvPr/>
        </p:nvSpPr>
        <p:spPr>
          <a:xfrm>
            <a:off x="758686" y="3885411"/>
            <a:ext cx="106746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971180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0CCB6B-ECFF-438F-8CA7-141B409C8F87}"/>
              </a:ext>
            </a:extLst>
          </p:cNvPr>
          <p:cNvSpPr txBox="1"/>
          <p:nvPr/>
        </p:nvSpPr>
        <p:spPr>
          <a:xfrm>
            <a:off x="283986" y="1054448"/>
            <a:ext cx="11435946" cy="654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/>
              <a:t>✔</a:t>
            </a: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 Supports multiple different recipes which brews different types of beer</a:t>
            </a:r>
          </a:p>
          <a:p>
            <a:pPr>
              <a:lnSpc>
                <a:spcPct val="200000"/>
              </a:lnSpc>
            </a:pPr>
            <a:r>
              <a:rPr lang="en-US"/>
              <a:t>✔</a:t>
            </a:r>
            <a:r>
              <a:rPr lang="en-US" sz="2800"/>
              <a:t>  </a:t>
            </a: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Make easy to sanitize components and flush the system after use</a:t>
            </a:r>
          </a:p>
          <a:p>
            <a:pPr>
              <a:lnSpc>
                <a:spcPct val="200000"/>
              </a:lnSpc>
            </a:pPr>
            <a:r>
              <a:rPr lang="en-US" sz="1100" b="1">
                <a:ln>
                  <a:solidFill>
                    <a:schemeClr val="tx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>
                <a:ln>
                  <a:solidFill>
                    <a:schemeClr val="tx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  Attempt to keep the cost to a minimum to make easily affordable </a:t>
            </a:r>
          </a:p>
          <a:p>
            <a:pPr>
              <a:lnSpc>
                <a:spcPct val="200000"/>
              </a:lnSpc>
            </a:pPr>
            <a:r>
              <a:rPr lang="en-US"/>
              <a:t>✔   </a:t>
            </a: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Use a Standard Wall Outlet which keeps power under 2400 watts</a:t>
            </a:r>
          </a:p>
          <a:p>
            <a:pPr>
              <a:lnSpc>
                <a:spcPct val="200000"/>
              </a:lnSpc>
            </a:pPr>
            <a:r>
              <a:rPr lang="en-US"/>
              <a:t>✔   </a:t>
            </a: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Make system user friendly and easy to operate</a:t>
            </a:r>
          </a:p>
          <a:p>
            <a:pPr>
              <a:lnSpc>
                <a:spcPct val="200000"/>
              </a:lnSpc>
            </a:pPr>
            <a:r>
              <a:rPr lang="en-US"/>
              <a:t>✔   </a:t>
            </a:r>
            <a:r>
              <a:rPr lang="en-US" sz="28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Have the final output product yield 5 gallons </a:t>
            </a:r>
          </a:p>
          <a:p>
            <a:pPr marL="285717" indent="-285717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2000" b="1">
              <a:ln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17" indent="-285717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2160" b="1">
              <a:ln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4ECA4-3540-4DB4-9D39-BF4ACA43F8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817" y="0"/>
            <a:ext cx="11488365" cy="1353204"/>
          </a:xfrm>
        </p:spPr>
        <p:txBody>
          <a:bodyPr anchor="ctr">
            <a:normAutofit/>
          </a:bodyPr>
          <a:lstStyle/>
          <a:p>
            <a:pPr algn="ctr"/>
            <a:r>
              <a:rPr lang="en-US" sz="4400" cap="none">
                <a:latin typeface="Calibri" panose="020F0502020204030204" pitchFamily="34" charset="0"/>
                <a:cs typeface="Calibri" panose="020F0502020204030204" pitchFamily="34" charset="0"/>
              </a:rPr>
              <a:t>Goals and Objectives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19EE94-DE6B-4525-874A-2959741283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83" r="14018"/>
          <a:stretch/>
        </p:blipFill>
        <p:spPr>
          <a:xfrm rot="10800000">
            <a:off x="10638262" y="3419776"/>
            <a:ext cx="1081670" cy="21214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BCB562-AD37-4402-88B4-AEA22E7AC400}"/>
              </a:ext>
            </a:extLst>
          </p:cNvPr>
          <p:cNvSpPr/>
          <p:nvPr/>
        </p:nvSpPr>
        <p:spPr>
          <a:xfrm>
            <a:off x="303388" y="1433689"/>
            <a:ext cx="408465" cy="42897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E2BEF2-DCFB-4374-B438-B2180B2BEFB5}"/>
              </a:ext>
            </a:extLst>
          </p:cNvPr>
          <p:cNvSpPr/>
          <p:nvPr/>
        </p:nvSpPr>
        <p:spPr>
          <a:xfrm>
            <a:off x="309284" y="2282124"/>
            <a:ext cx="408465" cy="42897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D765A7-15D6-4572-8A0B-C60990FDD098}"/>
              </a:ext>
            </a:extLst>
          </p:cNvPr>
          <p:cNvSpPr/>
          <p:nvPr/>
        </p:nvSpPr>
        <p:spPr>
          <a:xfrm>
            <a:off x="288165" y="3114062"/>
            <a:ext cx="408465" cy="42897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471150-F884-47F1-8310-2D466D13AAAE}"/>
              </a:ext>
            </a:extLst>
          </p:cNvPr>
          <p:cNvSpPr/>
          <p:nvPr/>
        </p:nvSpPr>
        <p:spPr>
          <a:xfrm>
            <a:off x="303388" y="3997222"/>
            <a:ext cx="408465" cy="42897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441A1C-E23F-446E-84EE-3B0C49224654}"/>
              </a:ext>
            </a:extLst>
          </p:cNvPr>
          <p:cNvSpPr/>
          <p:nvPr/>
        </p:nvSpPr>
        <p:spPr>
          <a:xfrm>
            <a:off x="303388" y="4829160"/>
            <a:ext cx="408465" cy="42897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0F900A-5D90-4184-89AD-E67C3B430955}"/>
              </a:ext>
            </a:extLst>
          </p:cNvPr>
          <p:cNvSpPr/>
          <p:nvPr/>
        </p:nvSpPr>
        <p:spPr>
          <a:xfrm>
            <a:off x="302973" y="5712320"/>
            <a:ext cx="408465" cy="42897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542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AE463-38A8-46D9-B2C6-3CBFA4059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8" y="2"/>
            <a:ext cx="10353761" cy="1326321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Design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38CE3-DC52-4E24-BA2C-E6067CEC0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531" y="809579"/>
            <a:ext cx="11776293" cy="499048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Easy to remove kettles for cleaning and bottling</a:t>
            </a:r>
          </a:p>
          <a:p>
            <a:pPr>
              <a:lnSpc>
                <a:spcPct val="15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Flush cycle and sanitation cycle</a:t>
            </a:r>
          </a:p>
          <a:p>
            <a:pPr>
              <a:lnSpc>
                <a:spcPct val="15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Microcontroller reads temperatures, fluid information, and sends signals to output components</a:t>
            </a:r>
          </a:p>
          <a:p>
            <a:pPr>
              <a:lnSpc>
                <a:spcPct val="15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Interface to enter times, temperatures, and quantities </a:t>
            </a:r>
          </a:p>
          <a:p>
            <a:pPr>
              <a:lnSpc>
                <a:spcPct val="15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Support storage of multiple recipes</a:t>
            </a:r>
          </a:p>
          <a:p>
            <a:pPr>
              <a:lnSpc>
                <a:spcPct val="15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Temperatures and current status are displayed for the user</a:t>
            </a:r>
          </a:p>
          <a:p>
            <a:pPr>
              <a:lnSpc>
                <a:spcPct val="150000"/>
              </a:lnSpc>
            </a:pPr>
            <a:r>
              <a:rPr lang="en-US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Updates are sent to the user via email</a:t>
            </a:r>
          </a:p>
          <a:p>
            <a:pPr>
              <a:lnSpc>
                <a:spcPct val="150000"/>
              </a:lnSpc>
            </a:pPr>
            <a:endParaRPr lang="en-US" b="1">
              <a:ln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b="1">
              <a:ln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b="1">
              <a:ln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9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75FC97-60FB-4F95-9C47-72A59B49314F}"/>
              </a:ext>
            </a:extLst>
          </p:cNvPr>
          <p:cNvSpPr/>
          <p:nvPr/>
        </p:nvSpPr>
        <p:spPr>
          <a:xfrm>
            <a:off x="0" y="150925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atin typeface="Calibri" panose="020F0502020204030204" pitchFamily="34" charset="0"/>
                <a:cs typeface="Calibri" panose="020F0502020204030204" pitchFamily="34" charset="0"/>
              </a:rPr>
              <a:t>Requirements and Specifications</a:t>
            </a:r>
            <a:endParaRPr lang="en-US" sz="216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512CBB4-7786-45BC-B2AA-74F141E83B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676296"/>
              </p:ext>
            </p:extLst>
          </p:nvPr>
        </p:nvGraphicFramePr>
        <p:xfrm>
          <a:off x="635413" y="1439318"/>
          <a:ext cx="10921173" cy="4617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54369">
                  <a:extLst>
                    <a:ext uri="{9D8B030D-6E8A-4147-A177-3AD203B41FA5}">
                      <a16:colId xmlns:a16="http://schemas.microsoft.com/office/drawing/2014/main" val="1965582840"/>
                    </a:ext>
                  </a:extLst>
                </a:gridCol>
                <a:gridCol w="4455886">
                  <a:extLst>
                    <a:ext uri="{9D8B030D-6E8A-4147-A177-3AD203B41FA5}">
                      <a16:colId xmlns:a16="http://schemas.microsoft.com/office/drawing/2014/main" val="3378272274"/>
                    </a:ext>
                  </a:extLst>
                </a:gridCol>
                <a:gridCol w="3110918">
                  <a:extLst>
                    <a:ext uri="{9D8B030D-6E8A-4147-A177-3AD203B41FA5}">
                      <a16:colId xmlns:a16="http://schemas.microsoft.com/office/drawing/2014/main" val="990605909"/>
                    </a:ext>
                  </a:extLst>
                </a:gridCol>
              </a:tblGrid>
              <a:tr h="955040"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Component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Specification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647002"/>
                  </a:ext>
                </a:extLst>
              </a:tr>
              <a:tr h="523240"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Pots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Material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Stainless Steel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225811"/>
                  </a:ext>
                </a:extLst>
              </a:tr>
              <a:tr h="523240"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System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Size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Ft</a:t>
                      </a:r>
                      <a:r>
                        <a:rPr lang="en-US" sz="2800" b="1" baseline="30000">
                          <a:ln>
                            <a:solidFill>
                              <a:schemeClr val="tx1"/>
                            </a:solidFill>
                          </a:ln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</a:t>
                      </a:r>
                      <a:r>
                        <a:rPr lang="en-US" sz="2800" b="0" kern="120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(max)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060721"/>
                  </a:ext>
                </a:extLst>
              </a:tr>
              <a:tr h="523240"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Heating Elements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1650 Watts (max)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533006"/>
                  </a:ext>
                </a:extLst>
              </a:tr>
              <a:tr h="523240"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Hops Dispenser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Quantity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Dispensers (min)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994607"/>
                  </a:ext>
                </a:extLst>
              </a:tr>
              <a:tr h="523240"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MCU Battery Power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Hours (min)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720587"/>
                  </a:ext>
                </a:extLst>
              </a:tr>
              <a:tr h="523240"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Input Power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Voltage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 VAC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622796"/>
                  </a:ext>
                </a:extLst>
              </a:tr>
              <a:tr h="523240"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 Consumption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2000 Watts (max)</a:t>
                      </a:r>
                    </a:p>
                  </a:txBody>
                  <a:tcPr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544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216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E549CEAE-1D8E-4CF9-8233-48D6518103F3}"/>
              </a:ext>
            </a:extLst>
          </p:cNvPr>
          <p:cNvSpPr/>
          <p:nvPr/>
        </p:nvSpPr>
        <p:spPr>
          <a:xfrm>
            <a:off x="8067470" y="2898647"/>
            <a:ext cx="4019076" cy="3890056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38338A-0E71-4209-8B41-D1094BE65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-195316"/>
            <a:ext cx="11551920" cy="1326321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Block Diagram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0C2C89-A309-42A2-8730-6C0FC7978F55}"/>
              </a:ext>
            </a:extLst>
          </p:cNvPr>
          <p:cNvSpPr/>
          <p:nvPr/>
        </p:nvSpPr>
        <p:spPr>
          <a:xfrm>
            <a:off x="91921" y="2910288"/>
            <a:ext cx="3858612" cy="3879549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B023D-11BB-4739-BF40-A3ED7DD3C105}"/>
              </a:ext>
            </a:extLst>
          </p:cNvPr>
          <p:cNvSpPr/>
          <p:nvPr/>
        </p:nvSpPr>
        <p:spPr>
          <a:xfrm>
            <a:off x="219869" y="3694092"/>
            <a:ext cx="1100761" cy="802879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Filling /Steeping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Pump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FF7280-CDC6-41D7-A9F9-CC6D0C894CE8}"/>
              </a:ext>
            </a:extLst>
          </p:cNvPr>
          <p:cNvSpPr/>
          <p:nvPr/>
        </p:nvSpPr>
        <p:spPr>
          <a:xfrm>
            <a:off x="219869" y="5310813"/>
            <a:ext cx="1114330" cy="5179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Heating Element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777704-1D13-4514-B854-41B19A781D1B}"/>
              </a:ext>
            </a:extLst>
          </p:cNvPr>
          <p:cNvSpPr/>
          <p:nvPr/>
        </p:nvSpPr>
        <p:spPr>
          <a:xfrm>
            <a:off x="2506760" y="863568"/>
            <a:ext cx="1870614" cy="7874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6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120V </a:t>
            </a:r>
          </a:p>
          <a:p>
            <a:pPr algn="ctr"/>
            <a:r>
              <a:rPr lang="en-US" sz="216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Input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14DB9C-BC48-43E0-A6D3-545E1D526CAA}"/>
              </a:ext>
            </a:extLst>
          </p:cNvPr>
          <p:cNvSpPr/>
          <p:nvPr/>
        </p:nvSpPr>
        <p:spPr>
          <a:xfrm>
            <a:off x="5078024" y="863568"/>
            <a:ext cx="1771466" cy="7767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6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supply &amp; relays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90029F-14DF-4814-9EC9-6EAA07765121}"/>
              </a:ext>
            </a:extLst>
          </p:cNvPr>
          <p:cNvSpPr/>
          <p:nvPr/>
        </p:nvSpPr>
        <p:spPr>
          <a:xfrm>
            <a:off x="8006154" y="897783"/>
            <a:ext cx="1315447" cy="776795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6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MCU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1168D7-7E63-4783-9D5B-25A3666AC6A8}"/>
              </a:ext>
            </a:extLst>
          </p:cNvPr>
          <p:cNvSpPr/>
          <p:nvPr/>
        </p:nvSpPr>
        <p:spPr>
          <a:xfrm>
            <a:off x="10146228" y="897783"/>
            <a:ext cx="1348301" cy="776795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6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Interface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BCEE13-3F3F-46B0-891C-801BB56CAAB7}"/>
              </a:ext>
            </a:extLst>
          </p:cNvPr>
          <p:cNvSpPr/>
          <p:nvPr/>
        </p:nvSpPr>
        <p:spPr>
          <a:xfrm>
            <a:off x="8309453" y="5056962"/>
            <a:ext cx="1432920" cy="51342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Refrigeration 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E040CC-FB40-49A0-8F25-6508B6B26391}"/>
              </a:ext>
            </a:extLst>
          </p:cNvPr>
          <p:cNvSpPr/>
          <p:nvPr/>
        </p:nvSpPr>
        <p:spPr>
          <a:xfrm>
            <a:off x="168181" y="318353"/>
            <a:ext cx="1637930" cy="239697"/>
          </a:xfrm>
          <a:prstGeom prst="rect">
            <a:avLst/>
          </a:prstGeom>
          <a:solidFill>
            <a:schemeClr val="tx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Jason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77AFA2-01AC-4EC9-9D66-6DC47265965F}"/>
              </a:ext>
            </a:extLst>
          </p:cNvPr>
          <p:cNvSpPr/>
          <p:nvPr/>
        </p:nvSpPr>
        <p:spPr>
          <a:xfrm>
            <a:off x="168181" y="816088"/>
            <a:ext cx="1637930" cy="2396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Laura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1EE494F-55C5-4919-ACEF-C60A22012A38}"/>
              </a:ext>
            </a:extLst>
          </p:cNvPr>
          <p:cNvSpPr/>
          <p:nvPr/>
        </p:nvSpPr>
        <p:spPr>
          <a:xfrm>
            <a:off x="168181" y="1314698"/>
            <a:ext cx="1637930" cy="239697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Kyle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B62A088-7948-4DC3-886F-36D19AE3CB33}"/>
              </a:ext>
            </a:extLst>
          </p:cNvPr>
          <p:cNvSpPr/>
          <p:nvPr/>
        </p:nvSpPr>
        <p:spPr>
          <a:xfrm>
            <a:off x="182608" y="1840423"/>
            <a:ext cx="1637930" cy="239697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Kevin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192523F-43DE-4854-8B99-B1FC3B1B2BB6}"/>
              </a:ext>
            </a:extLst>
          </p:cNvPr>
          <p:cNvSpPr txBox="1"/>
          <p:nvPr/>
        </p:nvSpPr>
        <p:spPr>
          <a:xfrm>
            <a:off x="1175645" y="6365105"/>
            <a:ext cx="180922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Steeping Pot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A9EAEF1-B9E4-43B6-9068-738C06CE4CB5}"/>
              </a:ext>
            </a:extLst>
          </p:cNvPr>
          <p:cNvSpPr txBox="1"/>
          <p:nvPr/>
        </p:nvSpPr>
        <p:spPr>
          <a:xfrm>
            <a:off x="8870088" y="6342474"/>
            <a:ext cx="214299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Fermenting Unit 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CE5EE460-F791-49B5-B44E-D47F5D5ED5A3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 flipV="1">
            <a:off x="4377374" y="1251966"/>
            <a:ext cx="700650" cy="532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nector: Elbow 144">
            <a:extLst>
              <a:ext uri="{FF2B5EF4-FFF2-40B4-BE49-F238E27FC236}">
                <a16:creationId xmlns:a16="http://schemas.microsoft.com/office/drawing/2014/main" id="{72B15D44-9813-48F2-AA86-72EFC1A9E239}"/>
              </a:ext>
            </a:extLst>
          </p:cNvPr>
          <p:cNvCxnSpPr>
            <a:cxnSpLocks/>
          </p:cNvCxnSpPr>
          <p:nvPr/>
        </p:nvCxnSpPr>
        <p:spPr>
          <a:xfrm flipV="1">
            <a:off x="5497857" y="5771472"/>
            <a:ext cx="906998" cy="23969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173">
            <a:extLst>
              <a:ext uri="{FF2B5EF4-FFF2-40B4-BE49-F238E27FC236}">
                <a16:creationId xmlns:a16="http://schemas.microsoft.com/office/drawing/2014/main" id="{23A5876F-1E6D-4941-8670-B49F904B857A}"/>
              </a:ext>
            </a:extLst>
          </p:cNvPr>
          <p:cNvSpPr/>
          <p:nvPr/>
        </p:nvSpPr>
        <p:spPr>
          <a:xfrm>
            <a:off x="4043541" y="2925045"/>
            <a:ext cx="3906978" cy="3863661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9D746C10-93F5-48F1-B5F6-1BD8276ABEF4}"/>
              </a:ext>
            </a:extLst>
          </p:cNvPr>
          <p:cNvSpPr/>
          <p:nvPr/>
        </p:nvSpPr>
        <p:spPr>
          <a:xfrm>
            <a:off x="4155215" y="3057498"/>
            <a:ext cx="1187587" cy="547061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Mixing Motor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5A6755A2-3EFD-4E62-B40F-FD353537B39A}"/>
              </a:ext>
            </a:extLst>
          </p:cNvPr>
          <p:cNvSpPr/>
          <p:nvPr/>
        </p:nvSpPr>
        <p:spPr>
          <a:xfrm>
            <a:off x="4164114" y="3708277"/>
            <a:ext cx="1576959" cy="732467"/>
          </a:xfrm>
          <a:prstGeom prst="rect">
            <a:avLst/>
          </a:prstGeom>
          <a:solidFill>
            <a:schemeClr val="tx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Filling/Cooling Pump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B8687974-1E54-4720-AD52-A7F4E767D20A}"/>
              </a:ext>
            </a:extLst>
          </p:cNvPr>
          <p:cNvCxnSpPr>
            <a:cxnSpLocks/>
          </p:cNvCxnSpPr>
          <p:nvPr/>
        </p:nvCxnSpPr>
        <p:spPr>
          <a:xfrm flipH="1">
            <a:off x="5374130" y="3338979"/>
            <a:ext cx="9287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>
            <a:extLst>
              <a:ext uri="{FF2B5EF4-FFF2-40B4-BE49-F238E27FC236}">
                <a16:creationId xmlns:a16="http://schemas.microsoft.com/office/drawing/2014/main" id="{D96CEF56-A58E-414D-BEFC-3FC2CF73A606}"/>
              </a:ext>
            </a:extLst>
          </p:cNvPr>
          <p:cNvSpPr txBox="1"/>
          <p:nvPr/>
        </p:nvSpPr>
        <p:spPr>
          <a:xfrm>
            <a:off x="5290373" y="6367912"/>
            <a:ext cx="147705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Boil Pot 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E06C6B9C-212E-4E52-8774-01F934708188}"/>
              </a:ext>
            </a:extLst>
          </p:cNvPr>
          <p:cNvSpPr/>
          <p:nvPr/>
        </p:nvSpPr>
        <p:spPr>
          <a:xfrm>
            <a:off x="4154878" y="5933974"/>
            <a:ext cx="1112087" cy="51342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Cooling 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</a:p>
        </p:txBody>
      </p:sp>
      <p:cxnSp>
        <p:nvCxnSpPr>
          <p:cNvPr id="372" name="Straight Arrow Connector 371">
            <a:extLst>
              <a:ext uri="{FF2B5EF4-FFF2-40B4-BE49-F238E27FC236}">
                <a16:creationId xmlns:a16="http://schemas.microsoft.com/office/drawing/2014/main" id="{EC65555A-65B7-4518-B8D5-DE507936DDC3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4377374" y="1251966"/>
            <a:ext cx="700650" cy="116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F7373ED3-7FC7-4684-8F34-BD7003E674ED}"/>
              </a:ext>
            </a:extLst>
          </p:cNvPr>
          <p:cNvSpPr/>
          <p:nvPr/>
        </p:nvSpPr>
        <p:spPr>
          <a:xfrm>
            <a:off x="8153197" y="3788230"/>
            <a:ext cx="1693718" cy="572559"/>
          </a:xfrm>
          <a:prstGeom prst="rect">
            <a:avLst/>
          </a:prstGeom>
          <a:solidFill>
            <a:schemeClr val="tx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Filling/Transfer 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Pump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1F680C5-B3A8-4270-9220-9662EE7576F3}"/>
              </a:ext>
            </a:extLst>
          </p:cNvPr>
          <p:cNvSpPr/>
          <p:nvPr/>
        </p:nvSpPr>
        <p:spPr>
          <a:xfrm>
            <a:off x="2972782" y="3271936"/>
            <a:ext cx="840401" cy="578618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 Meter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11F82F36-056A-4E45-8DB9-671F0793C092}"/>
              </a:ext>
            </a:extLst>
          </p:cNvPr>
          <p:cNvSpPr/>
          <p:nvPr/>
        </p:nvSpPr>
        <p:spPr>
          <a:xfrm>
            <a:off x="2975337" y="4420023"/>
            <a:ext cx="830112" cy="559805"/>
          </a:xfrm>
          <a:prstGeom prst="rect">
            <a:avLst/>
          </a:prstGeom>
          <a:solidFill>
            <a:schemeClr val="tx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 Sensor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09B4D6C-305C-47EA-8AF3-0A420EF751D9}"/>
              </a:ext>
            </a:extLst>
          </p:cNvPr>
          <p:cNvSpPr/>
          <p:nvPr/>
        </p:nvSpPr>
        <p:spPr>
          <a:xfrm>
            <a:off x="2984871" y="5618975"/>
            <a:ext cx="881485" cy="542238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Sensor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09835CB-D68A-4D6E-A230-00F2E6A5B871}"/>
              </a:ext>
            </a:extLst>
          </p:cNvPr>
          <p:cNvSpPr/>
          <p:nvPr/>
        </p:nvSpPr>
        <p:spPr>
          <a:xfrm>
            <a:off x="4174502" y="4660650"/>
            <a:ext cx="1114331" cy="40864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Dispenser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1EED9547-59CA-4C8C-BAE2-0DD042179DDE}"/>
              </a:ext>
            </a:extLst>
          </p:cNvPr>
          <p:cNvSpPr/>
          <p:nvPr/>
        </p:nvSpPr>
        <p:spPr>
          <a:xfrm>
            <a:off x="6988974" y="4509490"/>
            <a:ext cx="830112" cy="559805"/>
          </a:xfrm>
          <a:prstGeom prst="rect">
            <a:avLst/>
          </a:prstGeom>
          <a:solidFill>
            <a:schemeClr val="tx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 Sensor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C7DDBC34-E7A3-4636-B013-3B1A5FC50208}"/>
              </a:ext>
            </a:extLst>
          </p:cNvPr>
          <p:cNvSpPr/>
          <p:nvPr/>
        </p:nvSpPr>
        <p:spPr>
          <a:xfrm>
            <a:off x="6988974" y="5757204"/>
            <a:ext cx="881485" cy="542238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Sensor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075DBAC-2245-44E6-8484-C09FA2D890D9}"/>
              </a:ext>
            </a:extLst>
          </p:cNvPr>
          <p:cNvSpPr/>
          <p:nvPr/>
        </p:nvSpPr>
        <p:spPr>
          <a:xfrm>
            <a:off x="4160256" y="5237158"/>
            <a:ext cx="1114330" cy="51794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Heating Element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956BFA7-1B5A-4B96-AF85-24A8A1AB2134}"/>
              </a:ext>
            </a:extLst>
          </p:cNvPr>
          <p:cNvCxnSpPr>
            <a:cxnSpLocks/>
          </p:cNvCxnSpPr>
          <p:nvPr/>
        </p:nvCxnSpPr>
        <p:spPr>
          <a:xfrm>
            <a:off x="6848868" y="1012672"/>
            <a:ext cx="115728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B42F465-78FA-4F1C-9F1F-5FB9C8654B08}"/>
              </a:ext>
            </a:extLst>
          </p:cNvPr>
          <p:cNvCxnSpPr>
            <a:cxnSpLocks/>
            <a:stCxn id="17" idx="3"/>
            <a:endCxn id="18" idx="1"/>
          </p:cNvCxnSpPr>
          <p:nvPr/>
        </p:nvCxnSpPr>
        <p:spPr>
          <a:xfrm>
            <a:off x="9321601" y="1286181"/>
            <a:ext cx="824627" cy="0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5A49EAE-9490-44FA-8D64-006E6E2B304F}"/>
              </a:ext>
            </a:extLst>
          </p:cNvPr>
          <p:cNvCxnSpPr>
            <a:cxnSpLocks/>
          </p:cNvCxnSpPr>
          <p:nvPr/>
        </p:nvCxnSpPr>
        <p:spPr>
          <a:xfrm flipH="1">
            <a:off x="6841526" y="1429310"/>
            <a:ext cx="1164628" cy="0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265045A-1FF9-4024-A9AD-AC6C03E32218}"/>
              </a:ext>
            </a:extLst>
          </p:cNvPr>
          <p:cNvCxnSpPr>
            <a:cxnSpLocks/>
          </p:cNvCxnSpPr>
          <p:nvPr/>
        </p:nvCxnSpPr>
        <p:spPr>
          <a:xfrm>
            <a:off x="292356" y="2330147"/>
            <a:ext cx="73186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942F4880-1D42-48A4-832B-58AE08F77AF4}"/>
              </a:ext>
            </a:extLst>
          </p:cNvPr>
          <p:cNvCxnSpPr>
            <a:cxnSpLocks/>
          </p:cNvCxnSpPr>
          <p:nvPr/>
        </p:nvCxnSpPr>
        <p:spPr>
          <a:xfrm>
            <a:off x="290024" y="2647858"/>
            <a:ext cx="734201" cy="0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6E31E82-FAF3-49B5-9184-48926262D00E}"/>
              </a:ext>
            </a:extLst>
          </p:cNvPr>
          <p:cNvSpPr txBox="1"/>
          <p:nvPr/>
        </p:nvSpPr>
        <p:spPr>
          <a:xfrm>
            <a:off x="1024225" y="2143292"/>
            <a:ext cx="85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Power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7252315-915B-4CD0-B4A0-D5EFA198427B}"/>
              </a:ext>
            </a:extLst>
          </p:cNvPr>
          <p:cNvSpPr txBox="1"/>
          <p:nvPr/>
        </p:nvSpPr>
        <p:spPr>
          <a:xfrm>
            <a:off x="1024224" y="2391278"/>
            <a:ext cx="1327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Controls &amp; Feed back</a:t>
            </a:r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35A98C78-475A-4A5F-B674-73E8065FA628}"/>
              </a:ext>
            </a:extLst>
          </p:cNvPr>
          <p:cNvCxnSpPr>
            <a:cxnSpLocks/>
            <a:stCxn id="16" idx="2"/>
          </p:cNvCxnSpPr>
          <p:nvPr/>
        </p:nvCxnSpPr>
        <p:spPr>
          <a:xfrm rot="5400000">
            <a:off x="3845530" y="-70764"/>
            <a:ext cx="407101" cy="3829355"/>
          </a:xfrm>
          <a:prstGeom prst="bentConnector2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5BA07890-B037-4DFA-8995-D1EFD3D17E57}"/>
              </a:ext>
            </a:extLst>
          </p:cNvPr>
          <p:cNvSpPr/>
          <p:nvPr/>
        </p:nvSpPr>
        <p:spPr>
          <a:xfrm>
            <a:off x="11131752" y="4482914"/>
            <a:ext cx="830112" cy="559805"/>
          </a:xfrm>
          <a:prstGeom prst="rect">
            <a:avLst/>
          </a:prstGeom>
          <a:solidFill>
            <a:schemeClr val="tx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 Sensor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D8C412C0-EAE9-4655-B291-56FD9A6AE7CD}"/>
              </a:ext>
            </a:extLst>
          </p:cNvPr>
          <p:cNvSpPr/>
          <p:nvPr/>
        </p:nvSpPr>
        <p:spPr>
          <a:xfrm>
            <a:off x="11131752" y="5730628"/>
            <a:ext cx="881485" cy="542238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Sensor</a:t>
            </a:r>
          </a:p>
        </p:txBody>
      </p: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2D61251E-EA1E-4515-8AAA-D6F6DA69903E}"/>
              </a:ext>
            </a:extLst>
          </p:cNvPr>
          <p:cNvCxnSpPr>
            <a:cxnSpLocks/>
            <a:stCxn id="16" idx="2"/>
          </p:cNvCxnSpPr>
          <p:nvPr/>
        </p:nvCxnSpPr>
        <p:spPr>
          <a:xfrm rot="16200000" flipH="1">
            <a:off x="3846976" y="3757143"/>
            <a:ext cx="4572634" cy="339073"/>
          </a:xfrm>
          <a:prstGeom prst="bentConnector3">
            <a:avLst>
              <a:gd name="adj1" fmla="val 8934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04D32179-8AB5-4DEA-BB99-E9F04B565755}"/>
              </a:ext>
            </a:extLst>
          </p:cNvPr>
          <p:cNvCxnSpPr>
            <a:cxnSpLocks/>
          </p:cNvCxnSpPr>
          <p:nvPr/>
        </p:nvCxnSpPr>
        <p:spPr>
          <a:xfrm flipH="1">
            <a:off x="1334199" y="4098395"/>
            <a:ext cx="80019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5281A228-8D61-499B-ADEA-A07A3A8DCE56}"/>
              </a:ext>
            </a:extLst>
          </p:cNvPr>
          <p:cNvCxnSpPr>
            <a:cxnSpLocks/>
          </p:cNvCxnSpPr>
          <p:nvPr/>
        </p:nvCxnSpPr>
        <p:spPr>
          <a:xfrm flipH="1">
            <a:off x="5773075" y="4084574"/>
            <a:ext cx="52975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or: Elbow 112">
            <a:extLst>
              <a:ext uri="{FF2B5EF4-FFF2-40B4-BE49-F238E27FC236}">
                <a16:creationId xmlns:a16="http://schemas.microsoft.com/office/drawing/2014/main" id="{D534BA7B-CF62-4B6F-B995-B2D369400FCE}"/>
              </a:ext>
            </a:extLst>
          </p:cNvPr>
          <p:cNvCxnSpPr>
            <a:cxnSpLocks/>
          </p:cNvCxnSpPr>
          <p:nvPr/>
        </p:nvCxnSpPr>
        <p:spPr>
          <a:xfrm rot="5400000">
            <a:off x="-37414" y="3379716"/>
            <a:ext cx="3522321" cy="800201"/>
          </a:xfrm>
          <a:prstGeom prst="bentConnector2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EFB3533A-650E-4A0C-9533-82B1D46875A6}"/>
              </a:ext>
            </a:extLst>
          </p:cNvPr>
          <p:cNvCxnSpPr>
            <a:cxnSpLocks/>
          </p:cNvCxnSpPr>
          <p:nvPr/>
        </p:nvCxnSpPr>
        <p:spPr>
          <a:xfrm flipH="1">
            <a:off x="5294608" y="4868068"/>
            <a:ext cx="978671" cy="36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652F5118-5C2B-41F9-8F85-78289169263A}"/>
              </a:ext>
            </a:extLst>
          </p:cNvPr>
          <p:cNvCxnSpPr>
            <a:cxnSpLocks/>
          </p:cNvCxnSpPr>
          <p:nvPr/>
        </p:nvCxnSpPr>
        <p:spPr>
          <a:xfrm flipH="1">
            <a:off x="5288834" y="5496130"/>
            <a:ext cx="1032638" cy="22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1F681A0D-0B5C-4B18-857D-F38A30130A65}"/>
              </a:ext>
            </a:extLst>
          </p:cNvPr>
          <p:cNvCxnSpPr>
            <a:cxnSpLocks/>
          </p:cNvCxnSpPr>
          <p:nvPr/>
        </p:nvCxnSpPr>
        <p:spPr>
          <a:xfrm flipH="1">
            <a:off x="5288834" y="6212995"/>
            <a:ext cx="103263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or: Elbow 137">
            <a:extLst>
              <a:ext uri="{FF2B5EF4-FFF2-40B4-BE49-F238E27FC236}">
                <a16:creationId xmlns:a16="http://schemas.microsoft.com/office/drawing/2014/main" id="{BBAC3ECD-C68C-4344-A387-DB24CE9620F0}"/>
              </a:ext>
            </a:extLst>
          </p:cNvPr>
          <p:cNvCxnSpPr>
            <a:cxnSpLocks/>
            <a:endCxn id="100" idx="1"/>
          </p:cNvCxnSpPr>
          <p:nvPr/>
        </p:nvCxnSpPr>
        <p:spPr>
          <a:xfrm rot="10800000" flipV="1">
            <a:off x="2984871" y="2278610"/>
            <a:ext cx="5679006" cy="3611483"/>
          </a:xfrm>
          <a:prstGeom prst="bentConnector3">
            <a:avLst>
              <a:gd name="adj1" fmla="val 109337"/>
            </a:avLst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395EF331-EF73-43FC-AB97-92BA50E0707B}"/>
              </a:ext>
            </a:extLst>
          </p:cNvPr>
          <p:cNvCxnSpPr>
            <a:cxnSpLocks/>
            <a:stCxn id="99" idx="1"/>
          </p:cNvCxnSpPr>
          <p:nvPr/>
        </p:nvCxnSpPr>
        <p:spPr>
          <a:xfrm flipH="1" flipV="1">
            <a:off x="2480354" y="4699925"/>
            <a:ext cx="494983" cy="1"/>
          </a:xfrm>
          <a:prstGeom prst="line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628AF55E-ABAB-46B0-B694-9F0760DA9F39}"/>
              </a:ext>
            </a:extLst>
          </p:cNvPr>
          <p:cNvCxnSpPr>
            <a:cxnSpLocks/>
            <a:stCxn id="98" idx="1"/>
          </p:cNvCxnSpPr>
          <p:nvPr/>
        </p:nvCxnSpPr>
        <p:spPr>
          <a:xfrm flipH="1">
            <a:off x="2451891" y="3561245"/>
            <a:ext cx="520891" cy="0"/>
          </a:xfrm>
          <a:prstGeom prst="line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BC9F30F2-AC5C-4866-9DB4-CD554D821E89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8663877" y="1674578"/>
            <a:ext cx="1" cy="616460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Connector: Elbow 170">
            <a:extLst>
              <a:ext uri="{FF2B5EF4-FFF2-40B4-BE49-F238E27FC236}">
                <a16:creationId xmlns:a16="http://schemas.microsoft.com/office/drawing/2014/main" id="{1DC4F17D-C842-4526-8C41-0EA21169406C}"/>
              </a:ext>
            </a:extLst>
          </p:cNvPr>
          <p:cNvCxnSpPr>
            <a:cxnSpLocks/>
            <a:endCxn id="89" idx="1"/>
          </p:cNvCxnSpPr>
          <p:nvPr/>
        </p:nvCxnSpPr>
        <p:spPr>
          <a:xfrm rot="16200000" flipH="1">
            <a:off x="4909584" y="3948933"/>
            <a:ext cx="3749714" cy="409066"/>
          </a:xfrm>
          <a:prstGeom prst="bentConnector2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8FA58186-F9A7-4A27-9B05-2ABCA6EDA14E}"/>
              </a:ext>
            </a:extLst>
          </p:cNvPr>
          <p:cNvCxnSpPr>
            <a:cxnSpLocks/>
            <a:stCxn id="88" idx="1"/>
          </p:cNvCxnSpPr>
          <p:nvPr/>
        </p:nvCxnSpPr>
        <p:spPr>
          <a:xfrm flipH="1" flipV="1">
            <a:off x="6598550" y="4781890"/>
            <a:ext cx="390424" cy="7503"/>
          </a:xfrm>
          <a:prstGeom prst="line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nector: Elbow 190">
            <a:extLst>
              <a:ext uri="{FF2B5EF4-FFF2-40B4-BE49-F238E27FC236}">
                <a16:creationId xmlns:a16="http://schemas.microsoft.com/office/drawing/2014/main" id="{2979B276-0AAF-46CD-91AF-929B07C7CA39}"/>
              </a:ext>
            </a:extLst>
          </p:cNvPr>
          <p:cNvCxnSpPr>
            <a:cxnSpLocks/>
          </p:cNvCxnSpPr>
          <p:nvPr/>
        </p:nvCxnSpPr>
        <p:spPr>
          <a:xfrm rot="16200000" flipH="1">
            <a:off x="7758131" y="3193779"/>
            <a:ext cx="3731704" cy="1920218"/>
          </a:xfrm>
          <a:prstGeom prst="bentConnector3">
            <a:avLst>
              <a:gd name="adj1" fmla="val -270"/>
            </a:avLst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E0DA43C0-B889-43A7-8788-23A06064C368}"/>
              </a:ext>
            </a:extLst>
          </p:cNvPr>
          <p:cNvCxnSpPr>
            <a:cxnSpLocks/>
            <a:stCxn id="101" idx="1"/>
          </p:cNvCxnSpPr>
          <p:nvPr/>
        </p:nvCxnSpPr>
        <p:spPr>
          <a:xfrm flipH="1">
            <a:off x="10584092" y="4762817"/>
            <a:ext cx="547660" cy="19073"/>
          </a:xfrm>
          <a:prstGeom prst="line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E2E76A3F-B999-4E04-82F8-B62D5CFE24BB}"/>
              </a:ext>
            </a:extLst>
          </p:cNvPr>
          <p:cNvCxnSpPr>
            <a:cxnSpLocks/>
            <a:stCxn id="102" idx="1"/>
          </p:cNvCxnSpPr>
          <p:nvPr/>
        </p:nvCxnSpPr>
        <p:spPr>
          <a:xfrm flipH="1">
            <a:off x="10584092" y="6001747"/>
            <a:ext cx="547660" cy="9422"/>
          </a:xfrm>
          <a:prstGeom prst="line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Connector: Elbow 214">
            <a:extLst>
              <a:ext uri="{FF2B5EF4-FFF2-40B4-BE49-F238E27FC236}">
                <a16:creationId xmlns:a16="http://schemas.microsoft.com/office/drawing/2014/main" id="{BE860E1A-A352-4C1B-8824-C993DF5DF891}"/>
              </a:ext>
            </a:extLst>
          </p:cNvPr>
          <p:cNvCxnSpPr>
            <a:cxnSpLocks/>
            <a:endCxn id="21" idx="3"/>
          </p:cNvCxnSpPr>
          <p:nvPr/>
        </p:nvCxnSpPr>
        <p:spPr>
          <a:xfrm>
            <a:off x="6302830" y="2047464"/>
            <a:ext cx="3439543" cy="3266210"/>
          </a:xfrm>
          <a:prstGeom prst="bentConnector3">
            <a:avLst>
              <a:gd name="adj1" fmla="val 11569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5FF2DFAF-15A9-4588-B8F0-5488B9BD1F9D}"/>
              </a:ext>
            </a:extLst>
          </p:cNvPr>
          <p:cNvCxnSpPr>
            <a:cxnSpLocks/>
            <a:endCxn id="80" idx="3"/>
          </p:cNvCxnSpPr>
          <p:nvPr/>
        </p:nvCxnSpPr>
        <p:spPr>
          <a:xfrm flipH="1">
            <a:off x="9846915" y="4074510"/>
            <a:ext cx="40334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744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FFC000"/>
            </a:gs>
            <a:gs pos="17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C1BAC-2BCD-4D8F-AB84-A3BD94462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7" y="2"/>
            <a:ext cx="10353761" cy="1326321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Project Design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3C412-5B04-49D3-AC24-92B129A02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57" y="931818"/>
            <a:ext cx="10944000" cy="557551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200000"/>
              </a:lnSpc>
            </a:pPr>
            <a:r>
              <a:rPr lang="en-US" sz="51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One kettle design</a:t>
            </a:r>
          </a:p>
          <a:p>
            <a:pPr>
              <a:lnSpc>
                <a:spcPct val="200000"/>
              </a:lnSpc>
            </a:pPr>
            <a:r>
              <a:rPr lang="en-US" sz="51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Two kettle design</a:t>
            </a:r>
          </a:p>
          <a:p>
            <a:pPr>
              <a:lnSpc>
                <a:spcPct val="200000"/>
              </a:lnSpc>
            </a:pPr>
            <a:r>
              <a:rPr lang="en-US" sz="51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Separate individual systems</a:t>
            </a:r>
          </a:p>
          <a:p>
            <a:pPr>
              <a:lnSpc>
                <a:spcPct val="200000"/>
              </a:lnSpc>
            </a:pPr>
            <a:r>
              <a:rPr lang="en-US" sz="51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Different hops and malt dispensing designs</a:t>
            </a:r>
          </a:p>
          <a:p>
            <a:pPr>
              <a:lnSpc>
                <a:spcPct val="200000"/>
              </a:lnSpc>
            </a:pPr>
            <a:r>
              <a:rPr lang="en-US" sz="51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Heating elements</a:t>
            </a:r>
          </a:p>
          <a:p>
            <a:pPr>
              <a:lnSpc>
                <a:spcPct val="200000"/>
              </a:lnSpc>
            </a:pPr>
            <a:r>
              <a:rPr lang="en-US" sz="5100" b="1">
                <a:ln>
                  <a:solidFill>
                    <a:schemeClr val="bg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Fermenting refrigeration</a:t>
            </a:r>
          </a:p>
          <a:p>
            <a:pPr marL="0" indent="0">
              <a:lnSpc>
                <a:spcPct val="200000"/>
              </a:lnSpc>
              <a:buNone/>
            </a:pPr>
            <a:endParaRPr lang="en-US" b="1">
              <a:ln>
                <a:solidFill>
                  <a:schemeClr val="bg1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6CC00B-BBA1-4E3C-B911-811397CC1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830" y="1311753"/>
            <a:ext cx="2813291" cy="240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10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10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11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12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13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14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15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16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17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18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19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2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20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21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22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23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24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25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26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27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28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29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3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4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5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6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7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8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ppt/theme/themeOverride9.xml><?xml version="1.0" encoding="utf-8"?>
<a:themeOverride xmlns:a="http://schemas.openxmlformats.org/drawingml/2006/main">
  <a:clrScheme name="Damask">
    <a:dk1>
      <a:sysClr val="windowText" lastClr="000000"/>
    </a:dk1>
    <a:lt1>
      <a:sysClr val="window" lastClr="FFFFFF"/>
    </a:lt1>
    <a:dk2>
      <a:srgbClr val="2A5B7F"/>
    </a:dk2>
    <a:lt2>
      <a:srgbClr val="ABDAFC"/>
    </a:lt2>
    <a:accent1>
      <a:srgbClr val="9EC544"/>
    </a:accent1>
    <a:accent2>
      <a:srgbClr val="50BEA3"/>
    </a:accent2>
    <a:accent3>
      <a:srgbClr val="4A9CCC"/>
    </a:accent3>
    <a:accent4>
      <a:srgbClr val="9A66CA"/>
    </a:accent4>
    <a:accent5>
      <a:srgbClr val="C54F71"/>
    </a:accent5>
    <a:accent6>
      <a:srgbClr val="DE9C3C"/>
    </a:accent6>
    <a:hlink>
      <a:srgbClr val="6BA9DA"/>
    </a:hlink>
    <a:folHlink>
      <a:srgbClr val="A0BCD3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2EDE77068F074994859589BDB8E0A3" ma:contentTypeVersion="7" ma:contentTypeDescription="Create a new document." ma:contentTypeScope="" ma:versionID="a1d04b0dadab764875be9a8b7c99141f">
  <xsd:schema xmlns:xsd="http://www.w3.org/2001/XMLSchema" xmlns:xs="http://www.w3.org/2001/XMLSchema" xmlns:p="http://schemas.microsoft.com/office/2006/metadata/properties" xmlns:ns3="aef73840-6085-425e-ab78-9b22b9303561" xmlns:ns4="e3f8a02f-1ca3-48b2-88ac-bed1b49bfcd1" targetNamespace="http://schemas.microsoft.com/office/2006/metadata/properties" ma:root="true" ma:fieldsID="6e2a86cc78b065dbea38d76f68b5ba26" ns3:_="" ns4:_="">
    <xsd:import namespace="aef73840-6085-425e-ab78-9b22b9303561"/>
    <xsd:import namespace="e3f8a02f-1ca3-48b2-88ac-bed1b49bfcd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f73840-6085-425e-ab78-9b22b93035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f8a02f-1ca3-48b2-88ac-bed1b49bfcd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A07FC6-EE74-4C3C-BB5E-AC1875D19314}">
  <ds:schemaRefs>
    <ds:schemaRef ds:uri="http://schemas.microsoft.com/office/2006/documentManagement/types"/>
    <ds:schemaRef ds:uri="e3f8a02f-1ca3-48b2-88ac-bed1b49bfcd1"/>
    <ds:schemaRef ds:uri="aef73840-6085-425e-ab78-9b22b9303561"/>
    <ds:schemaRef ds:uri="http://purl.org/dc/dcmitype/"/>
    <ds:schemaRef ds:uri="http://purl.org/dc/elements/1.1/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A4C24EC-5C83-45BF-959C-4F10944963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f73840-6085-425e-ab78-9b22b9303561"/>
    <ds:schemaRef ds:uri="e3f8a02f-1ca3-48b2-88ac-bed1b49bfc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A40E91E-4601-4018-8951-599EB12315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66</TotalTime>
  <Words>1627</Words>
  <Application>Microsoft Office PowerPoint</Application>
  <PresentationFormat>Widescreen</PresentationFormat>
  <Paragraphs>607</Paragraphs>
  <Slides>49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Arial</vt:lpstr>
      <vt:lpstr>Calibri</vt:lpstr>
      <vt:lpstr>1_Damask</vt:lpstr>
      <vt:lpstr>Keur-keg Automatic Craft brewing system</vt:lpstr>
      <vt:lpstr>PowerPoint Presentation</vt:lpstr>
      <vt:lpstr>PowerPoint Presentation</vt:lpstr>
      <vt:lpstr>PowerPoint Presentation</vt:lpstr>
      <vt:lpstr>Goals and Objectives</vt:lpstr>
      <vt:lpstr>Design Standards</vt:lpstr>
      <vt:lpstr>PowerPoint Presentation</vt:lpstr>
      <vt:lpstr>Block Diagram</vt:lpstr>
      <vt:lpstr>Project Design Approach</vt:lpstr>
      <vt:lpstr>Proposed Implementation</vt:lpstr>
      <vt:lpstr>Actual Implementation</vt:lpstr>
      <vt:lpstr>Project Components</vt:lpstr>
      <vt:lpstr>Water and Fluid Transfer System </vt:lpstr>
      <vt:lpstr>Steeping System</vt:lpstr>
      <vt:lpstr>Boiling System</vt:lpstr>
      <vt:lpstr>Mixing Unit</vt:lpstr>
      <vt:lpstr>Hops Dispensing Unit </vt:lpstr>
      <vt:lpstr>Chiller Unit</vt:lpstr>
      <vt:lpstr>Fermenting Unit</vt:lpstr>
      <vt:lpstr>Control Cabinet</vt:lpstr>
      <vt:lpstr>Relays</vt:lpstr>
      <vt:lpstr>PowerPoint Presentation</vt:lpstr>
      <vt:lpstr>Wiring Diagram</vt:lpstr>
      <vt:lpstr>MCU – Comparisons </vt:lpstr>
      <vt:lpstr>MCU – ATmega2560</vt:lpstr>
      <vt:lpstr>Main PCB Design</vt:lpstr>
      <vt:lpstr>PowerPoint Presentation</vt:lpstr>
      <vt:lpstr>Sub PCB Design</vt:lpstr>
      <vt:lpstr>PowerPoint Presentation</vt:lpstr>
      <vt:lpstr>User Interface – (Input) Comparisons</vt:lpstr>
      <vt:lpstr>User Interface – (Output) Comparison</vt:lpstr>
      <vt:lpstr>User Interface</vt:lpstr>
      <vt:lpstr>WiFi (ESP8266)</vt:lpstr>
      <vt:lpstr>Software Engineering</vt:lpstr>
      <vt:lpstr>Software Engineering</vt:lpstr>
      <vt:lpstr>Software Engineering</vt:lpstr>
      <vt:lpstr>Power Consumption</vt:lpstr>
      <vt:lpstr>Power Distribution</vt:lpstr>
      <vt:lpstr>Power Supply PCB Design</vt:lpstr>
      <vt:lpstr>PowerPoint Presentation</vt:lpstr>
      <vt:lpstr>Battery Backup System</vt:lpstr>
      <vt:lpstr>Administrative</vt:lpstr>
      <vt:lpstr>Proposed Project Budget</vt:lpstr>
      <vt:lpstr>Actual Project Budget</vt:lpstr>
      <vt:lpstr>Roles and Responsibilities</vt:lpstr>
      <vt:lpstr>Testing</vt:lpstr>
      <vt:lpstr>Testing</vt:lpstr>
      <vt:lpstr>Issues and Lesson Learned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Keur-keg</dc:title>
  <dc:creator>Jason Carlisle</dc:creator>
  <cp:lastModifiedBy>University of Central Florida</cp:lastModifiedBy>
  <cp:revision>2</cp:revision>
  <dcterms:created xsi:type="dcterms:W3CDTF">2019-09-10T20:16:32Z</dcterms:created>
  <dcterms:modified xsi:type="dcterms:W3CDTF">2019-11-21T12:57:53Z</dcterms:modified>
</cp:coreProperties>
</file>